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Tahoma Bold" charset="1" panose="020B0804030504040204"/>
      <p:regular r:id="rId17"/>
    </p:embeddedFont>
    <p:embeddedFont>
      <p:font typeface="DejaVu Sans Light" charset="1" panose="020B0603030804020204"/>
      <p:regular r:id="rId18"/>
    </p:embeddedFont>
    <p:embeddedFont>
      <p:font typeface="DejaVu Sans Bold" charset="1" panose="020B0803030604020204"/>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39.png" Type="http://schemas.openxmlformats.org/officeDocument/2006/relationships/image"/><Relationship Id="rId12" Target="../media/image40.png" Type="http://schemas.openxmlformats.org/officeDocument/2006/relationships/image"/><Relationship Id="rId13" Target="../media/image41.png" Type="http://schemas.openxmlformats.org/officeDocument/2006/relationships/image"/><Relationship Id="rId14" Target="../media/image42.svg" Type="http://schemas.openxmlformats.org/officeDocument/2006/relationships/image"/><Relationship Id="rId15" Target="../media/image43.png" Type="http://schemas.openxmlformats.org/officeDocument/2006/relationships/image"/><Relationship Id="rId16" Target="../media/image44.png" Type="http://schemas.openxmlformats.org/officeDocument/2006/relationships/image"/><Relationship Id="rId17" Target="../media/image45.svg" Type="http://schemas.openxmlformats.org/officeDocument/2006/relationships/image"/><Relationship Id="rId18" Target="../media/image46.pn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 Id="rId6" Target="../media/image34.svg" Type="http://schemas.openxmlformats.org/officeDocument/2006/relationships/image"/><Relationship Id="rId7" Target="../media/image35.png" Type="http://schemas.openxmlformats.org/officeDocument/2006/relationships/image"/><Relationship Id="rId8" Target="../media/image36.png" Type="http://schemas.openxmlformats.org/officeDocument/2006/relationships/image"/><Relationship Id="rId9" Target="../media/image3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1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3.png" Type="http://schemas.openxmlformats.org/officeDocument/2006/relationships/image"/><Relationship Id="rId5" Target="../media/image1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 Id="rId7" Target="../media/image30.png" Type="http://schemas.openxmlformats.org/officeDocument/2006/relationships/image"/><Relationship Id="rId8" Target="../media/image3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99" cy="10286995"/>
          </a:xfrm>
          <a:custGeom>
            <a:avLst/>
            <a:gdLst/>
            <a:ahLst/>
            <a:cxnLst/>
            <a:rect r="r" b="b" t="t" l="l"/>
            <a:pathLst>
              <a:path h="10286995" w="18287999">
                <a:moveTo>
                  <a:pt x="0" y="0"/>
                </a:moveTo>
                <a:lnTo>
                  <a:pt x="18287999" y="0"/>
                </a:lnTo>
                <a:lnTo>
                  <a:pt x="18287999" y="10286995"/>
                </a:lnTo>
                <a:lnTo>
                  <a:pt x="0" y="10286995"/>
                </a:lnTo>
                <a:lnTo>
                  <a:pt x="0" y="0"/>
                </a:lnTo>
                <a:close/>
              </a:path>
            </a:pathLst>
          </a:custGeom>
          <a:blipFill>
            <a:blip r:embed="rId2"/>
            <a:stretch>
              <a:fillRect l="0" t="0" r="0" b="0"/>
            </a:stretch>
          </a:blipFill>
        </p:spPr>
      </p:sp>
      <p:grpSp>
        <p:nvGrpSpPr>
          <p:cNvPr name="Group 3" id="3"/>
          <p:cNvGrpSpPr/>
          <p:nvPr/>
        </p:nvGrpSpPr>
        <p:grpSpPr>
          <a:xfrm rot="0">
            <a:off x="1153539" y="1142609"/>
            <a:ext cx="996950" cy="989806"/>
            <a:chOff x="0" y="0"/>
            <a:chExt cx="1329267" cy="1319742"/>
          </a:xfrm>
        </p:grpSpPr>
        <p:sp>
          <p:nvSpPr>
            <p:cNvPr name="Freeform 4" id="4"/>
            <p:cNvSpPr/>
            <p:nvPr/>
          </p:nvSpPr>
          <p:spPr>
            <a:xfrm flipH="false" flipV="false" rot="0">
              <a:off x="0" y="0"/>
              <a:ext cx="1328420" cy="1319022"/>
            </a:xfrm>
            <a:custGeom>
              <a:avLst/>
              <a:gdLst/>
              <a:ahLst/>
              <a:cxnLst/>
              <a:rect r="r" b="b" t="t" l="l"/>
              <a:pathLst>
                <a:path h="1319022" w="1328420">
                  <a:moveTo>
                    <a:pt x="1328420" y="0"/>
                  </a:moveTo>
                  <a:lnTo>
                    <a:pt x="0" y="0"/>
                  </a:lnTo>
                  <a:lnTo>
                    <a:pt x="0" y="1319022"/>
                  </a:lnTo>
                  <a:lnTo>
                    <a:pt x="1328420" y="1319022"/>
                  </a:lnTo>
                  <a:lnTo>
                    <a:pt x="1328420" y="0"/>
                  </a:lnTo>
                  <a:close/>
                </a:path>
              </a:pathLst>
            </a:custGeom>
            <a:solidFill>
              <a:srgbClr val="FF3128"/>
            </a:solidFill>
          </p:spPr>
        </p:sp>
      </p:grpSp>
      <p:sp>
        <p:nvSpPr>
          <p:cNvPr name="Freeform 5" id="5"/>
          <p:cNvSpPr/>
          <p:nvPr/>
        </p:nvSpPr>
        <p:spPr>
          <a:xfrm flipH="false" flipV="false" rot="0">
            <a:off x="1299654" y="1277555"/>
            <a:ext cx="1327150" cy="560386"/>
          </a:xfrm>
          <a:custGeom>
            <a:avLst/>
            <a:gdLst/>
            <a:ahLst/>
            <a:cxnLst/>
            <a:rect r="r" b="b" t="t" l="l"/>
            <a:pathLst>
              <a:path h="560386" w="1327150">
                <a:moveTo>
                  <a:pt x="0" y="0"/>
                </a:moveTo>
                <a:lnTo>
                  <a:pt x="1327150" y="0"/>
                </a:lnTo>
                <a:lnTo>
                  <a:pt x="1327150" y="560386"/>
                </a:lnTo>
                <a:lnTo>
                  <a:pt x="0" y="5603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2673466" y="1367900"/>
            <a:ext cx="217064" cy="227531"/>
          </a:xfrm>
          <a:custGeom>
            <a:avLst/>
            <a:gdLst/>
            <a:ahLst/>
            <a:cxnLst/>
            <a:rect r="r" b="b" t="t" l="l"/>
            <a:pathLst>
              <a:path h="227531" w="217064">
                <a:moveTo>
                  <a:pt x="0" y="0"/>
                </a:moveTo>
                <a:lnTo>
                  <a:pt x="217064" y="0"/>
                </a:lnTo>
                <a:lnTo>
                  <a:pt x="217064" y="227531"/>
                </a:lnTo>
                <a:lnTo>
                  <a:pt x="0" y="227531"/>
                </a:lnTo>
                <a:lnTo>
                  <a:pt x="0" y="0"/>
                </a:lnTo>
                <a:close/>
              </a:path>
            </a:pathLst>
          </a:custGeom>
          <a:blipFill>
            <a:blip r:embed="rId5"/>
            <a:stretch>
              <a:fillRect l="-1031" t="0" r="-1031" b="0"/>
            </a:stretch>
          </a:blipFill>
        </p:spPr>
      </p:sp>
      <p:grpSp>
        <p:nvGrpSpPr>
          <p:cNvPr name="Group 7" id="7"/>
          <p:cNvGrpSpPr/>
          <p:nvPr/>
        </p:nvGrpSpPr>
        <p:grpSpPr>
          <a:xfrm rot="0">
            <a:off x="2928608" y="1264349"/>
            <a:ext cx="79375" cy="330994"/>
            <a:chOff x="0" y="0"/>
            <a:chExt cx="105833" cy="441325"/>
          </a:xfrm>
        </p:grpSpPr>
        <p:sp>
          <p:nvSpPr>
            <p:cNvPr name="Freeform 8" id="8"/>
            <p:cNvSpPr/>
            <p:nvPr/>
          </p:nvSpPr>
          <p:spPr>
            <a:xfrm flipH="false" flipV="false" rot="0">
              <a:off x="9652" y="144145"/>
              <a:ext cx="85979" cy="297180"/>
            </a:xfrm>
            <a:custGeom>
              <a:avLst/>
              <a:gdLst/>
              <a:ahLst/>
              <a:cxnLst/>
              <a:rect r="r" b="b" t="t" l="l"/>
              <a:pathLst>
                <a:path h="297180" w="85979">
                  <a:moveTo>
                    <a:pt x="85979" y="0"/>
                  </a:moveTo>
                  <a:lnTo>
                    <a:pt x="0" y="0"/>
                  </a:lnTo>
                  <a:lnTo>
                    <a:pt x="0" y="297180"/>
                  </a:lnTo>
                  <a:lnTo>
                    <a:pt x="85979" y="297180"/>
                  </a:lnTo>
                  <a:lnTo>
                    <a:pt x="85979" y="0"/>
                  </a:lnTo>
                  <a:close/>
                </a:path>
              </a:pathLst>
            </a:custGeom>
            <a:solidFill>
              <a:srgbClr val="FFFFFF"/>
            </a:solidFill>
          </p:spPr>
        </p:sp>
        <p:sp>
          <p:nvSpPr>
            <p:cNvPr name="Freeform 9" id="9"/>
            <p:cNvSpPr/>
            <p:nvPr/>
          </p:nvSpPr>
          <p:spPr>
            <a:xfrm flipH="false" flipV="false" rot="0">
              <a:off x="0" y="0"/>
              <a:ext cx="104775" cy="103632"/>
            </a:xfrm>
            <a:custGeom>
              <a:avLst/>
              <a:gdLst/>
              <a:ahLst/>
              <a:cxnLst/>
              <a:rect r="r" b="b" t="t" l="l"/>
              <a:pathLst>
                <a:path h="103632" w="104775">
                  <a:moveTo>
                    <a:pt x="52324" y="0"/>
                  </a:moveTo>
                  <a:lnTo>
                    <a:pt x="32131" y="4064"/>
                  </a:lnTo>
                  <a:lnTo>
                    <a:pt x="15494" y="15240"/>
                  </a:lnTo>
                  <a:lnTo>
                    <a:pt x="4191" y="31623"/>
                  </a:lnTo>
                  <a:lnTo>
                    <a:pt x="0" y="51435"/>
                  </a:lnTo>
                  <a:lnTo>
                    <a:pt x="4191" y="71628"/>
                  </a:lnTo>
                  <a:lnTo>
                    <a:pt x="15494" y="88138"/>
                  </a:lnTo>
                  <a:lnTo>
                    <a:pt x="32131" y="99441"/>
                  </a:lnTo>
                  <a:lnTo>
                    <a:pt x="52324" y="103632"/>
                  </a:lnTo>
                  <a:lnTo>
                    <a:pt x="72644" y="99441"/>
                  </a:lnTo>
                  <a:lnTo>
                    <a:pt x="89281" y="88138"/>
                  </a:lnTo>
                  <a:lnTo>
                    <a:pt x="100584" y="71628"/>
                  </a:lnTo>
                  <a:lnTo>
                    <a:pt x="104775" y="51562"/>
                  </a:lnTo>
                  <a:lnTo>
                    <a:pt x="100584" y="31750"/>
                  </a:lnTo>
                  <a:lnTo>
                    <a:pt x="89281" y="15240"/>
                  </a:lnTo>
                  <a:lnTo>
                    <a:pt x="72644" y="4064"/>
                  </a:lnTo>
                  <a:lnTo>
                    <a:pt x="52324" y="0"/>
                  </a:lnTo>
                  <a:close/>
                </a:path>
              </a:pathLst>
            </a:custGeom>
            <a:solidFill>
              <a:srgbClr val="FFFFFF"/>
            </a:solidFill>
          </p:spPr>
        </p:sp>
      </p:grpSp>
      <p:sp>
        <p:nvSpPr>
          <p:cNvPr name="Freeform 10" id="10"/>
          <p:cNvSpPr/>
          <p:nvPr/>
        </p:nvSpPr>
        <p:spPr>
          <a:xfrm flipH="false" flipV="false" rot="0">
            <a:off x="3026849" y="1367986"/>
            <a:ext cx="466902" cy="231964"/>
          </a:xfrm>
          <a:custGeom>
            <a:avLst/>
            <a:gdLst/>
            <a:ahLst/>
            <a:cxnLst/>
            <a:rect r="r" b="b" t="t" l="l"/>
            <a:pathLst>
              <a:path h="231964" w="466902">
                <a:moveTo>
                  <a:pt x="0" y="0"/>
                </a:moveTo>
                <a:lnTo>
                  <a:pt x="466902" y="0"/>
                </a:lnTo>
                <a:lnTo>
                  <a:pt x="466902" y="231964"/>
                </a:lnTo>
                <a:lnTo>
                  <a:pt x="0" y="231964"/>
                </a:lnTo>
                <a:lnTo>
                  <a:pt x="0" y="0"/>
                </a:lnTo>
                <a:close/>
              </a:path>
            </a:pathLst>
          </a:custGeom>
          <a:blipFill>
            <a:blip r:embed="rId6"/>
            <a:stretch>
              <a:fillRect l="-318" t="0" r="-318" b="0"/>
            </a:stretch>
          </a:blipFill>
        </p:spPr>
      </p:sp>
      <p:sp>
        <p:nvSpPr>
          <p:cNvPr name="Freeform 11" id="11"/>
          <p:cNvSpPr/>
          <p:nvPr/>
        </p:nvSpPr>
        <p:spPr>
          <a:xfrm flipH="false" flipV="false" rot="0">
            <a:off x="3529850" y="1367806"/>
            <a:ext cx="341509" cy="232240"/>
          </a:xfrm>
          <a:custGeom>
            <a:avLst/>
            <a:gdLst/>
            <a:ahLst/>
            <a:cxnLst/>
            <a:rect r="r" b="b" t="t" l="l"/>
            <a:pathLst>
              <a:path h="232240" w="341509">
                <a:moveTo>
                  <a:pt x="0" y="0"/>
                </a:moveTo>
                <a:lnTo>
                  <a:pt x="341509" y="0"/>
                </a:lnTo>
                <a:lnTo>
                  <a:pt x="341509" y="232240"/>
                </a:lnTo>
                <a:lnTo>
                  <a:pt x="0" y="232240"/>
                </a:lnTo>
                <a:lnTo>
                  <a:pt x="0" y="0"/>
                </a:lnTo>
                <a:close/>
              </a:path>
            </a:pathLst>
          </a:custGeom>
          <a:blipFill>
            <a:blip r:embed="rId7"/>
            <a:stretch>
              <a:fillRect l="0" t="-306" r="0" b="-306"/>
            </a:stretch>
          </a:blipFill>
        </p:spPr>
      </p:sp>
      <p:grpSp>
        <p:nvGrpSpPr>
          <p:cNvPr name="Group 12" id="12"/>
          <p:cNvGrpSpPr/>
          <p:nvPr/>
        </p:nvGrpSpPr>
        <p:grpSpPr>
          <a:xfrm rot="0">
            <a:off x="2373502" y="1264364"/>
            <a:ext cx="1604169" cy="730250"/>
            <a:chOff x="0" y="0"/>
            <a:chExt cx="2138892" cy="973667"/>
          </a:xfrm>
        </p:grpSpPr>
        <p:sp>
          <p:nvSpPr>
            <p:cNvPr name="Freeform 13" id="13"/>
            <p:cNvSpPr/>
            <p:nvPr/>
          </p:nvSpPr>
          <p:spPr>
            <a:xfrm flipH="false" flipV="false" rot="0">
              <a:off x="0" y="549148"/>
              <a:ext cx="261493" cy="423799"/>
            </a:xfrm>
            <a:custGeom>
              <a:avLst/>
              <a:gdLst/>
              <a:ahLst/>
              <a:cxnLst/>
              <a:rect r="r" b="b" t="t" l="l"/>
              <a:pathLst>
                <a:path h="423799" w="261493">
                  <a:moveTo>
                    <a:pt x="261493" y="0"/>
                  </a:moveTo>
                  <a:lnTo>
                    <a:pt x="0" y="0"/>
                  </a:lnTo>
                  <a:lnTo>
                    <a:pt x="0" y="423799"/>
                  </a:lnTo>
                  <a:lnTo>
                    <a:pt x="261493" y="423799"/>
                  </a:lnTo>
                  <a:lnTo>
                    <a:pt x="261493" y="337820"/>
                  </a:lnTo>
                  <a:lnTo>
                    <a:pt x="90297" y="337820"/>
                  </a:lnTo>
                  <a:lnTo>
                    <a:pt x="90297" y="248285"/>
                  </a:lnTo>
                  <a:lnTo>
                    <a:pt x="242697" y="248285"/>
                  </a:lnTo>
                  <a:lnTo>
                    <a:pt x="242697" y="162306"/>
                  </a:lnTo>
                  <a:lnTo>
                    <a:pt x="90297" y="162306"/>
                  </a:lnTo>
                  <a:lnTo>
                    <a:pt x="90297" y="86106"/>
                  </a:lnTo>
                  <a:lnTo>
                    <a:pt x="261493" y="86106"/>
                  </a:lnTo>
                  <a:lnTo>
                    <a:pt x="261493" y="0"/>
                  </a:lnTo>
                  <a:close/>
                </a:path>
              </a:pathLst>
            </a:custGeom>
            <a:solidFill>
              <a:srgbClr val="FFFFFF"/>
            </a:solidFill>
          </p:spPr>
        </p:sp>
        <p:sp>
          <p:nvSpPr>
            <p:cNvPr name="Freeform 14" id="14"/>
            <p:cNvSpPr/>
            <p:nvPr/>
          </p:nvSpPr>
          <p:spPr>
            <a:xfrm flipH="false" flipV="false" rot="0">
              <a:off x="2043684" y="144018"/>
              <a:ext cx="85852" cy="297180"/>
            </a:xfrm>
            <a:custGeom>
              <a:avLst/>
              <a:gdLst/>
              <a:ahLst/>
              <a:cxnLst/>
              <a:rect r="r" b="b" t="t" l="l"/>
              <a:pathLst>
                <a:path h="297180" w="85852">
                  <a:moveTo>
                    <a:pt x="85852" y="0"/>
                  </a:moveTo>
                  <a:lnTo>
                    <a:pt x="0" y="0"/>
                  </a:lnTo>
                  <a:lnTo>
                    <a:pt x="0" y="297180"/>
                  </a:lnTo>
                  <a:lnTo>
                    <a:pt x="85852" y="297180"/>
                  </a:lnTo>
                  <a:lnTo>
                    <a:pt x="85852" y="0"/>
                  </a:lnTo>
                  <a:close/>
                </a:path>
              </a:pathLst>
            </a:custGeom>
            <a:solidFill>
              <a:srgbClr val="FFFFFF"/>
            </a:solidFill>
          </p:spPr>
        </p:sp>
        <p:sp>
          <p:nvSpPr>
            <p:cNvPr name="Freeform 15" id="15"/>
            <p:cNvSpPr/>
            <p:nvPr/>
          </p:nvSpPr>
          <p:spPr>
            <a:xfrm flipH="false" flipV="false" rot="0">
              <a:off x="2033905" y="0"/>
              <a:ext cx="104775" cy="103378"/>
            </a:xfrm>
            <a:custGeom>
              <a:avLst/>
              <a:gdLst/>
              <a:ahLst/>
              <a:cxnLst/>
              <a:rect r="r" b="b" t="t" l="l"/>
              <a:pathLst>
                <a:path h="103378" w="104775">
                  <a:moveTo>
                    <a:pt x="104775" y="51435"/>
                  </a:moveTo>
                  <a:lnTo>
                    <a:pt x="100584" y="31623"/>
                  </a:lnTo>
                  <a:lnTo>
                    <a:pt x="89281" y="15240"/>
                  </a:lnTo>
                  <a:lnTo>
                    <a:pt x="72644" y="4064"/>
                  </a:lnTo>
                  <a:lnTo>
                    <a:pt x="52324" y="0"/>
                  </a:lnTo>
                  <a:lnTo>
                    <a:pt x="32131" y="4064"/>
                  </a:lnTo>
                  <a:lnTo>
                    <a:pt x="15494" y="15240"/>
                  </a:lnTo>
                  <a:lnTo>
                    <a:pt x="4191" y="31623"/>
                  </a:lnTo>
                  <a:lnTo>
                    <a:pt x="0" y="51435"/>
                  </a:lnTo>
                  <a:lnTo>
                    <a:pt x="4191" y="71501"/>
                  </a:lnTo>
                  <a:lnTo>
                    <a:pt x="15494" y="88011"/>
                  </a:lnTo>
                  <a:lnTo>
                    <a:pt x="32131" y="99314"/>
                  </a:lnTo>
                  <a:lnTo>
                    <a:pt x="52324" y="103378"/>
                  </a:lnTo>
                  <a:lnTo>
                    <a:pt x="72644" y="99314"/>
                  </a:lnTo>
                  <a:lnTo>
                    <a:pt x="89281" y="88011"/>
                  </a:lnTo>
                  <a:lnTo>
                    <a:pt x="100584" y="71501"/>
                  </a:lnTo>
                  <a:lnTo>
                    <a:pt x="104775" y="51435"/>
                  </a:lnTo>
                  <a:close/>
                </a:path>
              </a:pathLst>
            </a:custGeom>
            <a:solidFill>
              <a:srgbClr val="FFFFFF"/>
            </a:solidFill>
          </p:spPr>
        </p:sp>
      </p:grpSp>
      <p:sp>
        <p:nvSpPr>
          <p:cNvPr name="Freeform 16" id="16"/>
          <p:cNvSpPr/>
          <p:nvPr/>
        </p:nvSpPr>
        <p:spPr>
          <a:xfrm flipH="false" flipV="false" rot="0">
            <a:off x="2604990" y="1771149"/>
            <a:ext cx="217144" cy="227531"/>
          </a:xfrm>
          <a:custGeom>
            <a:avLst/>
            <a:gdLst/>
            <a:ahLst/>
            <a:cxnLst/>
            <a:rect r="r" b="b" t="t" l="l"/>
            <a:pathLst>
              <a:path h="227531" w="217144">
                <a:moveTo>
                  <a:pt x="0" y="0"/>
                </a:moveTo>
                <a:lnTo>
                  <a:pt x="217144" y="0"/>
                </a:lnTo>
                <a:lnTo>
                  <a:pt x="217144" y="227531"/>
                </a:lnTo>
                <a:lnTo>
                  <a:pt x="0" y="227531"/>
                </a:lnTo>
                <a:lnTo>
                  <a:pt x="0" y="0"/>
                </a:lnTo>
                <a:close/>
              </a:path>
            </a:pathLst>
          </a:custGeom>
          <a:blipFill>
            <a:blip r:embed="rId8"/>
            <a:stretch>
              <a:fillRect l="0" t="-368" r="0" b="-368"/>
            </a:stretch>
          </a:blipFill>
        </p:spPr>
      </p:sp>
      <p:sp>
        <p:nvSpPr>
          <p:cNvPr name="Freeform 17" id="17"/>
          <p:cNvSpPr/>
          <p:nvPr/>
        </p:nvSpPr>
        <p:spPr>
          <a:xfrm flipH="false" flipV="false" rot="0">
            <a:off x="2867336" y="1766526"/>
            <a:ext cx="384178" cy="232152"/>
          </a:xfrm>
          <a:custGeom>
            <a:avLst/>
            <a:gdLst/>
            <a:ahLst/>
            <a:cxnLst/>
            <a:rect r="r" b="b" t="t" l="l"/>
            <a:pathLst>
              <a:path h="232152" w="384178">
                <a:moveTo>
                  <a:pt x="0" y="0"/>
                </a:moveTo>
                <a:lnTo>
                  <a:pt x="384178" y="0"/>
                </a:lnTo>
                <a:lnTo>
                  <a:pt x="384178" y="232153"/>
                </a:lnTo>
                <a:lnTo>
                  <a:pt x="0" y="232153"/>
                </a:lnTo>
                <a:lnTo>
                  <a:pt x="0" y="0"/>
                </a:lnTo>
                <a:close/>
              </a:path>
            </a:pathLst>
          </a:custGeom>
          <a:blipFill>
            <a:blip r:embed="rId9"/>
            <a:stretch>
              <a:fillRect l="0" t="-421" r="0" b="-421"/>
            </a:stretch>
          </a:blipFill>
        </p:spPr>
      </p:sp>
      <p:sp>
        <p:nvSpPr>
          <p:cNvPr name="Freeform 18" id="18"/>
          <p:cNvSpPr/>
          <p:nvPr/>
        </p:nvSpPr>
        <p:spPr>
          <a:xfrm flipH="false" flipV="false" rot="0">
            <a:off x="3287691" y="1766621"/>
            <a:ext cx="235034" cy="301027"/>
          </a:xfrm>
          <a:custGeom>
            <a:avLst/>
            <a:gdLst/>
            <a:ahLst/>
            <a:cxnLst/>
            <a:rect r="r" b="b" t="t" l="l"/>
            <a:pathLst>
              <a:path h="301027" w="235034">
                <a:moveTo>
                  <a:pt x="0" y="0"/>
                </a:moveTo>
                <a:lnTo>
                  <a:pt x="235034" y="0"/>
                </a:lnTo>
                <a:lnTo>
                  <a:pt x="235034" y="301028"/>
                </a:lnTo>
                <a:lnTo>
                  <a:pt x="0" y="301028"/>
                </a:lnTo>
                <a:lnTo>
                  <a:pt x="0" y="0"/>
                </a:lnTo>
                <a:close/>
              </a:path>
            </a:pathLst>
          </a:custGeom>
          <a:blipFill>
            <a:blip r:embed="rId10"/>
            <a:stretch>
              <a:fillRect l="-1231" t="0" r="-1231" b="0"/>
            </a:stretch>
          </a:blipFill>
        </p:spPr>
      </p:sp>
      <p:sp>
        <p:nvSpPr>
          <p:cNvPr name="Freeform 19" id="19"/>
          <p:cNvSpPr/>
          <p:nvPr/>
        </p:nvSpPr>
        <p:spPr>
          <a:xfrm flipH="false" flipV="false" rot="0">
            <a:off x="4006727" y="1277554"/>
            <a:ext cx="235744" cy="323056"/>
          </a:xfrm>
          <a:custGeom>
            <a:avLst/>
            <a:gdLst/>
            <a:ahLst/>
            <a:cxnLst/>
            <a:rect r="r" b="b" t="t" l="l"/>
            <a:pathLst>
              <a:path h="323056" w="235744">
                <a:moveTo>
                  <a:pt x="0" y="0"/>
                </a:moveTo>
                <a:lnTo>
                  <a:pt x="235744" y="0"/>
                </a:lnTo>
                <a:lnTo>
                  <a:pt x="235744" y="323056"/>
                </a:lnTo>
                <a:lnTo>
                  <a:pt x="0" y="32305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4275565" y="1367900"/>
            <a:ext cx="235509" cy="232051"/>
          </a:xfrm>
          <a:custGeom>
            <a:avLst/>
            <a:gdLst/>
            <a:ahLst/>
            <a:cxnLst/>
            <a:rect r="r" b="b" t="t" l="l"/>
            <a:pathLst>
              <a:path h="232051" w="235509">
                <a:moveTo>
                  <a:pt x="0" y="0"/>
                </a:moveTo>
                <a:lnTo>
                  <a:pt x="235509" y="0"/>
                </a:lnTo>
                <a:lnTo>
                  <a:pt x="235509" y="232051"/>
                </a:lnTo>
                <a:lnTo>
                  <a:pt x="0" y="232051"/>
                </a:lnTo>
                <a:lnTo>
                  <a:pt x="0" y="0"/>
                </a:lnTo>
                <a:close/>
              </a:path>
            </a:pathLst>
          </a:custGeom>
          <a:blipFill>
            <a:blip r:embed="rId13"/>
            <a:stretch>
              <a:fillRect l="-529" t="0" r="-529" b="0"/>
            </a:stretch>
          </a:blipFill>
        </p:spPr>
      </p:sp>
      <p:sp>
        <p:nvSpPr>
          <p:cNvPr name="Freeform 21" id="21"/>
          <p:cNvSpPr/>
          <p:nvPr/>
        </p:nvSpPr>
        <p:spPr>
          <a:xfrm flipH="false" flipV="false" rot="0">
            <a:off x="4546776" y="1277554"/>
            <a:ext cx="235744" cy="323056"/>
          </a:xfrm>
          <a:custGeom>
            <a:avLst/>
            <a:gdLst/>
            <a:ahLst/>
            <a:cxnLst/>
            <a:rect r="r" b="b" t="t" l="l"/>
            <a:pathLst>
              <a:path h="323056" w="235744">
                <a:moveTo>
                  <a:pt x="0" y="0"/>
                </a:moveTo>
                <a:lnTo>
                  <a:pt x="235744" y="0"/>
                </a:lnTo>
                <a:lnTo>
                  <a:pt x="235744" y="323056"/>
                </a:lnTo>
                <a:lnTo>
                  <a:pt x="0" y="32305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2" id="22"/>
          <p:cNvSpPr/>
          <p:nvPr/>
        </p:nvSpPr>
        <p:spPr>
          <a:xfrm flipH="false" flipV="false" rot="0">
            <a:off x="3547741" y="1766337"/>
            <a:ext cx="483764" cy="232625"/>
          </a:xfrm>
          <a:custGeom>
            <a:avLst/>
            <a:gdLst/>
            <a:ahLst/>
            <a:cxnLst/>
            <a:rect r="r" b="b" t="t" l="l"/>
            <a:pathLst>
              <a:path h="232625" w="483764">
                <a:moveTo>
                  <a:pt x="0" y="0"/>
                </a:moveTo>
                <a:lnTo>
                  <a:pt x="483764" y="0"/>
                </a:lnTo>
                <a:lnTo>
                  <a:pt x="483764" y="232625"/>
                </a:lnTo>
                <a:lnTo>
                  <a:pt x="0" y="232625"/>
                </a:lnTo>
                <a:lnTo>
                  <a:pt x="0" y="0"/>
                </a:lnTo>
                <a:close/>
              </a:path>
            </a:pathLst>
          </a:custGeom>
          <a:blipFill>
            <a:blip r:embed="rId16"/>
            <a:stretch>
              <a:fillRect l="0" t="-64" r="0" b="-64"/>
            </a:stretch>
          </a:blipFill>
        </p:spPr>
      </p:sp>
      <p:sp>
        <p:nvSpPr>
          <p:cNvPr name="TextBox 23" id="23"/>
          <p:cNvSpPr txBox="true"/>
          <p:nvPr/>
        </p:nvSpPr>
        <p:spPr>
          <a:xfrm rot="0">
            <a:off x="1652014" y="3668463"/>
            <a:ext cx="5622419" cy="1754873"/>
          </a:xfrm>
          <a:prstGeom prst="rect">
            <a:avLst/>
          </a:prstGeom>
        </p:spPr>
        <p:txBody>
          <a:bodyPr anchor="t" rtlCol="false" tIns="0" lIns="0" bIns="0" rIns="0">
            <a:spAutoFit/>
          </a:bodyPr>
          <a:lstStyle/>
          <a:p>
            <a:pPr algn="l">
              <a:lnSpc>
                <a:spcPts val="13534"/>
              </a:lnSpc>
            </a:pPr>
            <a:r>
              <a:rPr lang="en-US" b="true" sz="12517" spc="-482">
                <a:solidFill>
                  <a:srgbClr val="FFFFFF"/>
                </a:solidFill>
                <a:latin typeface="Tahoma Bold"/>
                <a:ea typeface="Tahoma Bold"/>
                <a:cs typeface="Tahoma Bold"/>
                <a:sym typeface="Tahoma Bold"/>
              </a:rPr>
              <a:t>JavaFX</a:t>
            </a:r>
          </a:p>
        </p:txBody>
      </p:sp>
      <p:sp>
        <p:nvSpPr>
          <p:cNvPr name="TextBox 24" id="24"/>
          <p:cNvSpPr txBox="true"/>
          <p:nvPr/>
        </p:nvSpPr>
        <p:spPr>
          <a:xfrm rot="0">
            <a:off x="1638458" y="5930422"/>
            <a:ext cx="5635975" cy="495300"/>
          </a:xfrm>
          <a:prstGeom prst="rect">
            <a:avLst/>
          </a:prstGeom>
        </p:spPr>
        <p:txBody>
          <a:bodyPr anchor="t" rtlCol="false" tIns="0" lIns="0" bIns="0" rIns="0">
            <a:spAutoFit/>
          </a:bodyPr>
          <a:lstStyle/>
          <a:p>
            <a:pPr algn="l">
              <a:lnSpc>
                <a:spcPts val="3900"/>
              </a:lnSpc>
            </a:pPr>
            <a:r>
              <a:rPr lang="en-US" b="true" sz="3250" spc="-31">
                <a:solidFill>
                  <a:srgbClr val="FFFFFF"/>
                </a:solidFill>
                <a:latin typeface="Tahoma Bold"/>
                <a:ea typeface="Tahoma Bold"/>
                <a:cs typeface="Tahoma Bold"/>
                <a:sym typeface="Tahoma Bold"/>
              </a:rPr>
              <a:t>Computer Science Project 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4525" y="9464039"/>
            <a:ext cx="482600" cy="480219"/>
            <a:chOff x="0" y="0"/>
            <a:chExt cx="643467" cy="640292"/>
          </a:xfrm>
        </p:grpSpPr>
        <p:sp>
          <p:nvSpPr>
            <p:cNvPr name="Freeform 3" id="3"/>
            <p:cNvSpPr/>
            <p:nvPr/>
          </p:nvSpPr>
          <p:spPr>
            <a:xfrm flipH="false" flipV="false" rot="0">
              <a:off x="0" y="0"/>
              <a:ext cx="642620" cy="640080"/>
            </a:xfrm>
            <a:custGeom>
              <a:avLst/>
              <a:gdLst/>
              <a:ahLst/>
              <a:cxnLst/>
              <a:rect r="r" b="b" t="t" l="l"/>
              <a:pathLst>
                <a:path h="640080" w="642620">
                  <a:moveTo>
                    <a:pt x="642620" y="0"/>
                  </a:moveTo>
                  <a:lnTo>
                    <a:pt x="0" y="0"/>
                  </a:lnTo>
                  <a:lnTo>
                    <a:pt x="0" y="640080"/>
                  </a:lnTo>
                  <a:lnTo>
                    <a:pt x="642620" y="640080"/>
                  </a:lnTo>
                  <a:lnTo>
                    <a:pt x="642620" y="0"/>
                  </a:lnTo>
                  <a:close/>
                </a:path>
              </a:pathLst>
            </a:custGeom>
            <a:solidFill>
              <a:srgbClr val="FF3128"/>
            </a:solidFill>
          </p:spPr>
        </p:sp>
      </p:grpSp>
      <p:sp>
        <p:nvSpPr>
          <p:cNvPr name="Freeform 4" id="4"/>
          <p:cNvSpPr/>
          <p:nvPr/>
        </p:nvSpPr>
        <p:spPr>
          <a:xfrm flipH="false" flipV="false" rot="0">
            <a:off x="658588" y="419044"/>
            <a:ext cx="479425" cy="476250"/>
          </a:xfrm>
          <a:custGeom>
            <a:avLst/>
            <a:gdLst/>
            <a:ahLst/>
            <a:cxnLst/>
            <a:rect r="r" b="b" t="t" l="l"/>
            <a:pathLst>
              <a:path h="476250" w="479425">
                <a:moveTo>
                  <a:pt x="0" y="0"/>
                </a:moveTo>
                <a:lnTo>
                  <a:pt x="479424" y="0"/>
                </a:lnTo>
                <a:lnTo>
                  <a:pt x="479424" y="476250"/>
                </a:lnTo>
                <a:lnTo>
                  <a:pt x="0" y="4762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5032903" y="419044"/>
            <a:ext cx="8432377" cy="1304925"/>
          </a:xfrm>
          <a:prstGeom prst="rect">
            <a:avLst/>
          </a:prstGeom>
        </p:spPr>
        <p:txBody>
          <a:bodyPr anchor="t" rtlCol="false" tIns="0" lIns="0" bIns="0" rIns="0">
            <a:spAutoFit/>
          </a:bodyPr>
          <a:lstStyle/>
          <a:p>
            <a:pPr algn="l">
              <a:lnSpc>
                <a:spcPts val="10319"/>
              </a:lnSpc>
            </a:pPr>
            <a:r>
              <a:rPr lang="en-US" b="true" sz="8599" spc="-346">
                <a:solidFill>
                  <a:srgbClr val="1E1E1E"/>
                </a:solidFill>
                <a:latin typeface="Tahoma Bold"/>
                <a:ea typeface="Tahoma Bold"/>
                <a:cs typeface="Tahoma Bold"/>
                <a:sym typeface="Tahoma Bold"/>
              </a:rPr>
              <a:t>The following...</a:t>
            </a:r>
          </a:p>
        </p:txBody>
      </p:sp>
      <p:sp>
        <p:nvSpPr>
          <p:cNvPr name="TextBox 6" id="6"/>
          <p:cNvSpPr txBox="true"/>
          <p:nvPr/>
        </p:nvSpPr>
        <p:spPr>
          <a:xfrm rot="0">
            <a:off x="9039541" y="9745027"/>
            <a:ext cx="209550" cy="247650"/>
          </a:xfrm>
          <a:prstGeom prst="rect">
            <a:avLst/>
          </a:prstGeom>
        </p:spPr>
        <p:txBody>
          <a:bodyPr anchor="t" rtlCol="false" tIns="0" lIns="0" bIns="0" rIns="0">
            <a:spAutoFit/>
          </a:bodyPr>
          <a:lstStyle/>
          <a:p>
            <a:pPr algn="l">
              <a:lnSpc>
                <a:spcPts val="1950"/>
              </a:lnSpc>
            </a:pPr>
            <a:r>
              <a:rPr lang="en-US" sz="1625" spc="-134">
                <a:solidFill>
                  <a:srgbClr val="1E1E1E"/>
                </a:solidFill>
                <a:latin typeface="DejaVu Sans Light"/>
                <a:ea typeface="DejaVu Sans Light"/>
                <a:cs typeface="DejaVu Sans Light"/>
                <a:sym typeface="DejaVu Sans Light"/>
              </a:rPr>
              <a:t>9</a:t>
            </a:r>
          </a:p>
        </p:txBody>
      </p:sp>
      <p:sp>
        <p:nvSpPr>
          <p:cNvPr name="TextBox 7" id="7"/>
          <p:cNvSpPr txBox="true"/>
          <p:nvPr/>
        </p:nvSpPr>
        <p:spPr>
          <a:xfrm rot="0">
            <a:off x="639825" y="9759818"/>
            <a:ext cx="3958521" cy="180975"/>
          </a:xfrm>
          <a:prstGeom prst="rect">
            <a:avLst/>
          </a:prstGeom>
        </p:spPr>
        <p:txBody>
          <a:bodyPr anchor="t" rtlCol="false" tIns="0" lIns="0" bIns="0" rIns="0">
            <a:spAutoFit/>
          </a:bodyPr>
          <a:lstStyle/>
          <a:p>
            <a:pPr algn="l">
              <a:lnSpc>
                <a:spcPts val="1425"/>
              </a:lnSpc>
            </a:pPr>
            <a:r>
              <a:rPr lang="en-US" sz="1187" spc="-23">
                <a:solidFill>
                  <a:srgbClr val="333333"/>
                </a:solidFill>
                <a:latin typeface="DejaVu Sans Light"/>
                <a:ea typeface="DejaVu Sans Light"/>
                <a:cs typeface="DejaVu Sans Light"/>
                <a:sym typeface="DejaVu Sans Light"/>
              </a:rPr>
              <a:t>© Copyright Universidad Europea. All rights reserved.</a:t>
            </a:r>
          </a:p>
        </p:txBody>
      </p:sp>
      <p:sp>
        <p:nvSpPr>
          <p:cNvPr name="TextBox 8" id="8"/>
          <p:cNvSpPr txBox="true"/>
          <p:nvPr/>
        </p:nvSpPr>
        <p:spPr>
          <a:xfrm rot="0">
            <a:off x="2701922" y="3752996"/>
            <a:ext cx="12675238" cy="3014392"/>
          </a:xfrm>
          <a:prstGeom prst="rect">
            <a:avLst/>
          </a:prstGeom>
        </p:spPr>
        <p:txBody>
          <a:bodyPr anchor="t" rtlCol="false" tIns="0" lIns="0" bIns="0" rIns="0">
            <a:spAutoFit/>
          </a:bodyPr>
          <a:lstStyle/>
          <a:p>
            <a:pPr algn="l">
              <a:lnSpc>
                <a:spcPts val="8248"/>
              </a:lnSpc>
            </a:pPr>
            <a:r>
              <a:rPr lang="en-US" sz="3965" spc="-329">
                <a:solidFill>
                  <a:srgbClr val="000000"/>
                </a:solidFill>
                <a:latin typeface="DejaVu Sans Light"/>
                <a:ea typeface="DejaVu Sans Light"/>
                <a:cs typeface="DejaVu Sans Light"/>
                <a:sym typeface="DejaVu Sans Light"/>
              </a:rPr>
              <a:t>We are going to install the different tools from the guide, and we will practice doing the following exercises: hello world and login.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4524" y="9464039"/>
            <a:ext cx="482600" cy="480219"/>
            <a:chOff x="0" y="0"/>
            <a:chExt cx="643467" cy="640292"/>
          </a:xfrm>
        </p:grpSpPr>
        <p:sp>
          <p:nvSpPr>
            <p:cNvPr name="Freeform 3" id="3"/>
            <p:cNvSpPr/>
            <p:nvPr/>
          </p:nvSpPr>
          <p:spPr>
            <a:xfrm flipH="false" flipV="false" rot="0">
              <a:off x="0" y="0"/>
              <a:ext cx="642620" cy="640080"/>
            </a:xfrm>
            <a:custGeom>
              <a:avLst/>
              <a:gdLst/>
              <a:ahLst/>
              <a:cxnLst/>
              <a:rect r="r" b="b" t="t" l="l"/>
              <a:pathLst>
                <a:path h="640080" w="642620">
                  <a:moveTo>
                    <a:pt x="642620" y="0"/>
                  </a:moveTo>
                  <a:lnTo>
                    <a:pt x="0" y="0"/>
                  </a:lnTo>
                  <a:lnTo>
                    <a:pt x="0" y="640080"/>
                  </a:lnTo>
                  <a:lnTo>
                    <a:pt x="642620" y="640080"/>
                  </a:lnTo>
                  <a:lnTo>
                    <a:pt x="642620" y="0"/>
                  </a:lnTo>
                  <a:close/>
                </a:path>
              </a:pathLst>
            </a:custGeom>
            <a:solidFill>
              <a:srgbClr val="FF3128"/>
            </a:solidFill>
          </p:spPr>
        </p:sp>
      </p:grpSp>
      <p:grpSp>
        <p:nvGrpSpPr>
          <p:cNvPr name="Group 4" id="4"/>
          <p:cNvGrpSpPr/>
          <p:nvPr/>
        </p:nvGrpSpPr>
        <p:grpSpPr>
          <a:xfrm rot="0">
            <a:off x="658588" y="419044"/>
            <a:ext cx="479425" cy="476250"/>
            <a:chOff x="0" y="0"/>
            <a:chExt cx="639233" cy="635000"/>
          </a:xfrm>
        </p:grpSpPr>
        <p:sp>
          <p:nvSpPr>
            <p:cNvPr name="Freeform 5" id="5"/>
            <p:cNvSpPr/>
            <p:nvPr/>
          </p:nvSpPr>
          <p:spPr>
            <a:xfrm flipH="false" flipV="false" rot="0">
              <a:off x="0" y="0"/>
              <a:ext cx="638556" cy="634619"/>
            </a:xfrm>
            <a:custGeom>
              <a:avLst/>
              <a:gdLst/>
              <a:ahLst/>
              <a:cxnLst/>
              <a:rect r="r" b="b" t="t" l="l"/>
              <a:pathLst>
                <a:path h="634619" w="638556">
                  <a:moveTo>
                    <a:pt x="638556" y="0"/>
                  </a:moveTo>
                  <a:lnTo>
                    <a:pt x="0" y="0"/>
                  </a:lnTo>
                  <a:lnTo>
                    <a:pt x="0" y="634619"/>
                  </a:lnTo>
                  <a:lnTo>
                    <a:pt x="638556" y="634619"/>
                  </a:lnTo>
                  <a:lnTo>
                    <a:pt x="638556" y="0"/>
                  </a:lnTo>
                  <a:close/>
                </a:path>
              </a:pathLst>
            </a:custGeom>
            <a:solidFill>
              <a:srgbClr val="FF3128"/>
            </a:solidFill>
          </p:spPr>
        </p:sp>
      </p:grpSp>
      <p:sp>
        <p:nvSpPr>
          <p:cNvPr name="Freeform 6" id="6"/>
          <p:cNvSpPr/>
          <p:nvPr/>
        </p:nvSpPr>
        <p:spPr>
          <a:xfrm flipH="false" flipV="false" rot="0">
            <a:off x="728924" y="571484"/>
            <a:ext cx="346869" cy="181769"/>
          </a:xfrm>
          <a:custGeom>
            <a:avLst/>
            <a:gdLst/>
            <a:ahLst/>
            <a:cxnLst/>
            <a:rect r="r" b="b" t="t" l="l"/>
            <a:pathLst>
              <a:path h="181769" w="346869">
                <a:moveTo>
                  <a:pt x="0" y="0"/>
                </a:moveTo>
                <a:lnTo>
                  <a:pt x="346868" y="0"/>
                </a:lnTo>
                <a:lnTo>
                  <a:pt x="346868" y="181768"/>
                </a:lnTo>
                <a:lnTo>
                  <a:pt x="0" y="1817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6742" y="6669"/>
            <a:ext cx="18278475" cy="10276681"/>
            <a:chOff x="0" y="0"/>
            <a:chExt cx="24371300" cy="13702242"/>
          </a:xfrm>
        </p:grpSpPr>
        <p:sp>
          <p:nvSpPr>
            <p:cNvPr name="Freeform 8" id="8"/>
            <p:cNvSpPr/>
            <p:nvPr/>
          </p:nvSpPr>
          <p:spPr>
            <a:xfrm flipH="false" flipV="false" rot="0">
              <a:off x="0" y="0"/>
              <a:ext cx="24370792" cy="13701776"/>
            </a:xfrm>
            <a:custGeom>
              <a:avLst/>
              <a:gdLst/>
              <a:ahLst/>
              <a:cxnLst/>
              <a:rect r="r" b="b" t="t" l="l"/>
              <a:pathLst>
                <a:path h="13701776" w="24370792">
                  <a:moveTo>
                    <a:pt x="24370792" y="0"/>
                  </a:moveTo>
                  <a:lnTo>
                    <a:pt x="0" y="0"/>
                  </a:lnTo>
                  <a:lnTo>
                    <a:pt x="0" y="13701776"/>
                  </a:lnTo>
                  <a:lnTo>
                    <a:pt x="24370792" y="13701776"/>
                  </a:lnTo>
                  <a:lnTo>
                    <a:pt x="24370792" y="0"/>
                  </a:lnTo>
                  <a:close/>
                </a:path>
              </a:pathLst>
            </a:custGeom>
            <a:solidFill>
              <a:srgbClr val="FF3128"/>
            </a:solidFill>
          </p:spPr>
        </p:sp>
      </p:grpSp>
      <p:sp>
        <p:nvSpPr>
          <p:cNvPr name="Freeform 9" id="9"/>
          <p:cNvSpPr/>
          <p:nvPr/>
        </p:nvSpPr>
        <p:spPr>
          <a:xfrm flipH="false" flipV="false" rot="0">
            <a:off x="1713676" y="1545269"/>
            <a:ext cx="185606" cy="137671"/>
          </a:xfrm>
          <a:custGeom>
            <a:avLst/>
            <a:gdLst/>
            <a:ahLst/>
            <a:cxnLst/>
            <a:rect r="r" b="b" t="t" l="l"/>
            <a:pathLst>
              <a:path h="137671" w="185606">
                <a:moveTo>
                  <a:pt x="0" y="0"/>
                </a:moveTo>
                <a:lnTo>
                  <a:pt x="185606" y="0"/>
                </a:lnTo>
                <a:lnTo>
                  <a:pt x="185606" y="137671"/>
                </a:lnTo>
                <a:lnTo>
                  <a:pt x="0" y="137671"/>
                </a:lnTo>
                <a:lnTo>
                  <a:pt x="0" y="0"/>
                </a:lnTo>
                <a:close/>
              </a:path>
            </a:pathLst>
          </a:custGeom>
          <a:blipFill>
            <a:blip r:embed="rId4"/>
            <a:stretch>
              <a:fillRect l="0" t="-13" r="0" b="-13"/>
            </a:stretch>
          </a:blipFill>
        </p:spPr>
      </p:sp>
      <p:sp>
        <p:nvSpPr>
          <p:cNvPr name="Freeform 10" id="10"/>
          <p:cNvSpPr/>
          <p:nvPr/>
        </p:nvSpPr>
        <p:spPr>
          <a:xfrm flipH="false" flipV="false" rot="0">
            <a:off x="1149121" y="1148507"/>
            <a:ext cx="1000125" cy="999331"/>
          </a:xfrm>
          <a:custGeom>
            <a:avLst/>
            <a:gdLst/>
            <a:ahLst/>
            <a:cxnLst/>
            <a:rect r="r" b="b" t="t" l="l"/>
            <a:pathLst>
              <a:path h="999331" w="1000125">
                <a:moveTo>
                  <a:pt x="0" y="0"/>
                </a:moveTo>
                <a:lnTo>
                  <a:pt x="1000125" y="0"/>
                </a:lnTo>
                <a:lnTo>
                  <a:pt x="1000125" y="999332"/>
                </a:lnTo>
                <a:lnTo>
                  <a:pt x="0" y="9993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2372021" y="1284891"/>
            <a:ext cx="254794" cy="325437"/>
            <a:chOff x="0" y="0"/>
            <a:chExt cx="339725" cy="433917"/>
          </a:xfrm>
        </p:grpSpPr>
        <p:sp>
          <p:nvSpPr>
            <p:cNvPr name="Freeform 12" id="12"/>
            <p:cNvSpPr/>
            <p:nvPr/>
          </p:nvSpPr>
          <p:spPr>
            <a:xfrm flipH="false" flipV="false" rot="0">
              <a:off x="0" y="0"/>
              <a:ext cx="339471" cy="433451"/>
            </a:xfrm>
            <a:custGeom>
              <a:avLst/>
              <a:gdLst/>
              <a:ahLst/>
              <a:cxnLst/>
              <a:rect r="r" b="b" t="t" l="l"/>
              <a:pathLst>
                <a:path h="433451" w="339471">
                  <a:moveTo>
                    <a:pt x="339471" y="0"/>
                  </a:moveTo>
                  <a:lnTo>
                    <a:pt x="248920" y="0"/>
                  </a:lnTo>
                  <a:lnTo>
                    <a:pt x="248920" y="262255"/>
                  </a:lnTo>
                  <a:lnTo>
                    <a:pt x="242951" y="295275"/>
                  </a:lnTo>
                  <a:lnTo>
                    <a:pt x="226441" y="321437"/>
                  </a:lnTo>
                  <a:lnTo>
                    <a:pt x="201422" y="338582"/>
                  </a:lnTo>
                  <a:lnTo>
                    <a:pt x="170053" y="344805"/>
                  </a:lnTo>
                  <a:lnTo>
                    <a:pt x="138557" y="338582"/>
                  </a:lnTo>
                  <a:lnTo>
                    <a:pt x="113284" y="321310"/>
                  </a:lnTo>
                  <a:lnTo>
                    <a:pt x="96647" y="295148"/>
                  </a:lnTo>
                  <a:lnTo>
                    <a:pt x="90551" y="262128"/>
                  </a:lnTo>
                  <a:lnTo>
                    <a:pt x="90551" y="0"/>
                  </a:lnTo>
                  <a:lnTo>
                    <a:pt x="0" y="0"/>
                  </a:lnTo>
                  <a:lnTo>
                    <a:pt x="0" y="262255"/>
                  </a:lnTo>
                  <a:lnTo>
                    <a:pt x="12827" y="330454"/>
                  </a:lnTo>
                  <a:lnTo>
                    <a:pt x="48387" y="384683"/>
                  </a:lnTo>
                  <a:lnTo>
                    <a:pt x="102235" y="420497"/>
                  </a:lnTo>
                  <a:lnTo>
                    <a:pt x="170053" y="433451"/>
                  </a:lnTo>
                  <a:lnTo>
                    <a:pt x="237490" y="420497"/>
                  </a:lnTo>
                  <a:lnTo>
                    <a:pt x="291211" y="384683"/>
                  </a:lnTo>
                  <a:lnTo>
                    <a:pt x="326644" y="330454"/>
                  </a:lnTo>
                  <a:lnTo>
                    <a:pt x="339471" y="262255"/>
                  </a:lnTo>
                  <a:lnTo>
                    <a:pt x="339471" y="0"/>
                  </a:lnTo>
                  <a:close/>
                </a:path>
              </a:pathLst>
            </a:custGeom>
            <a:solidFill>
              <a:srgbClr val="FFFFFF"/>
            </a:solidFill>
          </p:spPr>
        </p:sp>
      </p:grpSp>
      <p:sp>
        <p:nvSpPr>
          <p:cNvPr name="Freeform 13" id="13"/>
          <p:cNvSpPr/>
          <p:nvPr/>
        </p:nvSpPr>
        <p:spPr>
          <a:xfrm flipH="false" flipV="false" rot="0">
            <a:off x="2674037" y="1376078"/>
            <a:ext cx="217765" cy="229949"/>
          </a:xfrm>
          <a:custGeom>
            <a:avLst/>
            <a:gdLst/>
            <a:ahLst/>
            <a:cxnLst/>
            <a:rect r="r" b="b" t="t" l="l"/>
            <a:pathLst>
              <a:path h="229949" w="217765">
                <a:moveTo>
                  <a:pt x="0" y="0"/>
                </a:moveTo>
                <a:lnTo>
                  <a:pt x="217765" y="0"/>
                </a:lnTo>
                <a:lnTo>
                  <a:pt x="217765" y="229948"/>
                </a:lnTo>
                <a:lnTo>
                  <a:pt x="0" y="229948"/>
                </a:lnTo>
                <a:lnTo>
                  <a:pt x="0" y="0"/>
                </a:lnTo>
                <a:close/>
              </a:path>
            </a:pathLst>
          </a:custGeom>
          <a:blipFill>
            <a:blip r:embed="rId7"/>
            <a:stretch>
              <a:fillRect l="-89" t="0" r="-89" b="0"/>
            </a:stretch>
          </a:blipFill>
        </p:spPr>
      </p:sp>
      <p:grpSp>
        <p:nvGrpSpPr>
          <p:cNvPr name="Group 14" id="14"/>
          <p:cNvGrpSpPr/>
          <p:nvPr/>
        </p:nvGrpSpPr>
        <p:grpSpPr>
          <a:xfrm rot="0">
            <a:off x="2929961" y="1271411"/>
            <a:ext cx="79375" cy="334962"/>
            <a:chOff x="0" y="0"/>
            <a:chExt cx="105833" cy="446617"/>
          </a:xfrm>
        </p:grpSpPr>
        <p:sp>
          <p:nvSpPr>
            <p:cNvPr name="Freeform 15" id="15"/>
            <p:cNvSpPr/>
            <p:nvPr/>
          </p:nvSpPr>
          <p:spPr>
            <a:xfrm flipH="false" flipV="false" rot="0">
              <a:off x="9779" y="145923"/>
              <a:ext cx="86233" cy="300228"/>
            </a:xfrm>
            <a:custGeom>
              <a:avLst/>
              <a:gdLst/>
              <a:ahLst/>
              <a:cxnLst/>
              <a:rect r="r" b="b" t="t" l="l"/>
              <a:pathLst>
                <a:path h="300228" w="86233">
                  <a:moveTo>
                    <a:pt x="86233" y="0"/>
                  </a:moveTo>
                  <a:lnTo>
                    <a:pt x="0" y="0"/>
                  </a:lnTo>
                  <a:lnTo>
                    <a:pt x="0" y="300228"/>
                  </a:lnTo>
                  <a:lnTo>
                    <a:pt x="86233" y="300228"/>
                  </a:lnTo>
                  <a:lnTo>
                    <a:pt x="86233" y="0"/>
                  </a:lnTo>
                  <a:close/>
                </a:path>
              </a:pathLst>
            </a:custGeom>
            <a:solidFill>
              <a:srgbClr val="FFFFFF"/>
            </a:solidFill>
          </p:spPr>
        </p:sp>
        <p:sp>
          <p:nvSpPr>
            <p:cNvPr name="Freeform 16" id="16"/>
            <p:cNvSpPr/>
            <p:nvPr/>
          </p:nvSpPr>
          <p:spPr>
            <a:xfrm flipH="false" flipV="false" rot="0">
              <a:off x="0" y="0"/>
              <a:ext cx="105156" cy="104521"/>
            </a:xfrm>
            <a:custGeom>
              <a:avLst/>
              <a:gdLst/>
              <a:ahLst/>
              <a:cxnLst/>
              <a:rect r="r" b="b" t="t" l="l"/>
              <a:pathLst>
                <a:path h="104521" w="105156">
                  <a:moveTo>
                    <a:pt x="52578" y="0"/>
                  </a:moveTo>
                  <a:lnTo>
                    <a:pt x="32258" y="4191"/>
                  </a:lnTo>
                  <a:lnTo>
                    <a:pt x="15494" y="15494"/>
                  </a:lnTo>
                  <a:lnTo>
                    <a:pt x="4191" y="32004"/>
                  </a:lnTo>
                  <a:lnTo>
                    <a:pt x="0" y="51816"/>
                  </a:lnTo>
                  <a:lnTo>
                    <a:pt x="4191" y="72136"/>
                  </a:lnTo>
                  <a:lnTo>
                    <a:pt x="15494" y="88900"/>
                  </a:lnTo>
                  <a:lnTo>
                    <a:pt x="32258" y="100330"/>
                  </a:lnTo>
                  <a:lnTo>
                    <a:pt x="52578" y="104521"/>
                  </a:lnTo>
                  <a:lnTo>
                    <a:pt x="72898" y="100330"/>
                  </a:lnTo>
                  <a:lnTo>
                    <a:pt x="89662" y="88900"/>
                  </a:lnTo>
                  <a:lnTo>
                    <a:pt x="100965" y="72009"/>
                  </a:lnTo>
                  <a:lnTo>
                    <a:pt x="105156" y="51689"/>
                  </a:lnTo>
                  <a:lnTo>
                    <a:pt x="100965" y="32004"/>
                  </a:lnTo>
                  <a:lnTo>
                    <a:pt x="89662" y="15494"/>
                  </a:lnTo>
                  <a:lnTo>
                    <a:pt x="72898" y="4191"/>
                  </a:lnTo>
                  <a:lnTo>
                    <a:pt x="52578" y="0"/>
                  </a:lnTo>
                  <a:close/>
                </a:path>
              </a:pathLst>
            </a:custGeom>
            <a:solidFill>
              <a:srgbClr val="FFFFFF"/>
            </a:solidFill>
          </p:spPr>
        </p:sp>
      </p:grpSp>
      <p:sp>
        <p:nvSpPr>
          <p:cNvPr name="Freeform 17" id="17"/>
          <p:cNvSpPr/>
          <p:nvPr/>
        </p:nvSpPr>
        <p:spPr>
          <a:xfrm flipH="false" flipV="false" rot="0">
            <a:off x="3028491" y="1376078"/>
            <a:ext cx="468534" cy="233912"/>
          </a:xfrm>
          <a:custGeom>
            <a:avLst/>
            <a:gdLst/>
            <a:ahLst/>
            <a:cxnLst/>
            <a:rect r="r" b="b" t="t" l="l"/>
            <a:pathLst>
              <a:path h="233912" w="468534">
                <a:moveTo>
                  <a:pt x="0" y="0"/>
                </a:moveTo>
                <a:lnTo>
                  <a:pt x="468534" y="0"/>
                </a:lnTo>
                <a:lnTo>
                  <a:pt x="468534" y="233912"/>
                </a:lnTo>
                <a:lnTo>
                  <a:pt x="0" y="233912"/>
                </a:lnTo>
                <a:lnTo>
                  <a:pt x="0" y="0"/>
                </a:lnTo>
                <a:close/>
              </a:path>
            </a:pathLst>
          </a:custGeom>
          <a:blipFill>
            <a:blip r:embed="rId8"/>
            <a:stretch>
              <a:fillRect l="0" t="-75" r="0" b="-75"/>
            </a:stretch>
          </a:blipFill>
        </p:spPr>
      </p:sp>
      <p:sp>
        <p:nvSpPr>
          <p:cNvPr name="Freeform 18" id="18"/>
          <p:cNvSpPr/>
          <p:nvPr/>
        </p:nvSpPr>
        <p:spPr>
          <a:xfrm flipH="false" flipV="false" rot="0">
            <a:off x="3533200" y="1376078"/>
            <a:ext cx="342554" cy="234706"/>
          </a:xfrm>
          <a:custGeom>
            <a:avLst/>
            <a:gdLst/>
            <a:ahLst/>
            <a:cxnLst/>
            <a:rect r="r" b="b" t="t" l="l"/>
            <a:pathLst>
              <a:path h="234706" w="342554">
                <a:moveTo>
                  <a:pt x="0" y="0"/>
                </a:moveTo>
                <a:lnTo>
                  <a:pt x="342554" y="0"/>
                </a:lnTo>
                <a:lnTo>
                  <a:pt x="342554" y="234706"/>
                </a:lnTo>
                <a:lnTo>
                  <a:pt x="0" y="234706"/>
                </a:lnTo>
                <a:lnTo>
                  <a:pt x="0" y="0"/>
                </a:lnTo>
                <a:close/>
              </a:path>
            </a:pathLst>
          </a:custGeom>
          <a:blipFill>
            <a:blip r:embed="rId9"/>
            <a:stretch>
              <a:fillRect l="0" t="-1210" r="0" b="-1210"/>
            </a:stretch>
          </a:blipFill>
        </p:spPr>
      </p:sp>
      <p:grpSp>
        <p:nvGrpSpPr>
          <p:cNvPr name="Group 19" id="19"/>
          <p:cNvGrpSpPr/>
          <p:nvPr/>
        </p:nvGrpSpPr>
        <p:grpSpPr>
          <a:xfrm rot="0">
            <a:off x="3903521" y="1271411"/>
            <a:ext cx="79375" cy="334962"/>
            <a:chOff x="0" y="0"/>
            <a:chExt cx="105833" cy="446617"/>
          </a:xfrm>
        </p:grpSpPr>
        <p:sp>
          <p:nvSpPr>
            <p:cNvPr name="Freeform 20" id="20"/>
            <p:cNvSpPr/>
            <p:nvPr/>
          </p:nvSpPr>
          <p:spPr>
            <a:xfrm flipH="false" flipV="false" rot="0">
              <a:off x="9779" y="145923"/>
              <a:ext cx="86106" cy="300228"/>
            </a:xfrm>
            <a:custGeom>
              <a:avLst/>
              <a:gdLst/>
              <a:ahLst/>
              <a:cxnLst/>
              <a:rect r="r" b="b" t="t" l="l"/>
              <a:pathLst>
                <a:path h="300228" w="86106">
                  <a:moveTo>
                    <a:pt x="86106" y="0"/>
                  </a:moveTo>
                  <a:lnTo>
                    <a:pt x="0" y="0"/>
                  </a:lnTo>
                  <a:lnTo>
                    <a:pt x="0" y="300228"/>
                  </a:lnTo>
                  <a:lnTo>
                    <a:pt x="86106" y="300228"/>
                  </a:lnTo>
                  <a:lnTo>
                    <a:pt x="86106" y="0"/>
                  </a:lnTo>
                  <a:close/>
                </a:path>
              </a:pathLst>
            </a:custGeom>
            <a:solidFill>
              <a:srgbClr val="FFFFFF"/>
            </a:solidFill>
          </p:spPr>
        </p:sp>
        <p:sp>
          <p:nvSpPr>
            <p:cNvPr name="Freeform 21" id="21"/>
            <p:cNvSpPr/>
            <p:nvPr/>
          </p:nvSpPr>
          <p:spPr>
            <a:xfrm flipH="false" flipV="false" rot="0">
              <a:off x="0" y="0"/>
              <a:ext cx="105029" cy="104521"/>
            </a:xfrm>
            <a:custGeom>
              <a:avLst/>
              <a:gdLst/>
              <a:ahLst/>
              <a:cxnLst/>
              <a:rect r="r" b="b" t="t" l="l"/>
              <a:pathLst>
                <a:path h="104521" w="105029">
                  <a:moveTo>
                    <a:pt x="52451" y="0"/>
                  </a:moveTo>
                  <a:lnTo>
                    <a:pt x="32131" y="4191"/>
                  </a:lnTo>
                  <a:lnTo>
                    <a:pt x="15494" y="15494"/>
                  </a:lnTo>
                  <a:lnTo>
                    <a:pt x="4191" y="32004"/>
                  </a:lnTo>
                  <a:lnTo>
                    <a:pt x="0" y="51816"/>
                  </a:lnTo>
                  <a:lnTo>
                    <a:pt x="4191" y="72136"/>
                  </a:lnTo>
                  <a:lnTo>
                    <a:pt x="15494" y="88900"/>
                  </a:lnTo>
                  <a:lnTo>
                    <a:pt x="32131" y="100330"/>
                  </a:lnTo>
                  <a:lnTo>
                    <a:pt x="52451" y="104521"/>
                  </a:lnTo>
                  <a:lnTo>
                    <a:pt x="72771" y="100330"/>
                  </a:lnTo>
                  <a:lnTo>
                    <a:pt x="89535" y="88900"/>
                  </a:lnTo>
                  <a:lnTo>
                    <a:pt x="100838" y="72009"/>
                  </a:lnTo>
                  <a:lnTo>
                    <a:pt x="105029" y="51689"/>
                  </a:lnTo>
                  <a:lnTo>
                    <a:pt x="100838" y="32004"/>
                  </a:lnTo>
                  <a:lnTo>
                    <a:pt x="89535" y="15494"/>
                  </a:lnTo>
                  <a:lnTo>
                    <a:pt x="72771" y="4191"/>
                  </a:lnTo>
                  <a:lnTo>
                    <a:pt x="52451" y="0"/>
                  </a:lnTo>
                  <a:close/>
                </a:path>
              </a:pathLst>
            </a:custGeom>
            <a:solidFill>
              <a:srgbClr val="FFFFFF"/>
            </a:solidFill>
          </p:spPr>
        </p:sp>
      </p:grpSp>
      <p:grpSp>
        <p:nvGrpSpPr>
          <p:cNvPr name="Group 22" id="22"/>
          <p:cNvGrpSpPr/>
          <p:nvPr/>
        </p:nvGrpSpPr>
        <p:grpSpPr>
          <a:xfrm rot="0">
            <a:off x="2373052" y="1687699"/>
            <a:ext cx="196850" cy="320675"/>
            <a:chOff x="0" y="0"/>
            <a:chExt cx="262467" cy="427567"/>
          </a:xfrm>
        </p:grpSpPr>
        <p:sp>
          <p:nvSpPr>
            <p:cNvPr name="Freeform 23" id="23"/>
            <p:cNvSpPr/>
            <p:nvPr/>
          </p:nvSpPr>
          <p:spPr>
            <a:xfrm flipH="false" flipV="false" rot="0">
              <a:off x="0" y="0"/>
              <a:ext cx="262382" cy="427101"/>
            </a:xfrm>
            <a:custGeom>
              <a:avLst/>
              <a:gdLst/>
              <a:ahLst/>
              <a:cxnLst/>
              <a:rect r="r" b="b" t="t" l="l"/>
              <a:pathLst>
                <a:path h="427101" w="262382">
                  <a:moveTo>
                    <a:pt x="262382" y="0"/>
                  </a:moveTo>
                  <a:lnTo>
                    <a:pt x="0" y="0"/>
                  </a:lnTo>
                  <a:lnTo>
                    <a:pt x="0" y="427101"/>
                  </a:lnTo>
                  <a:lnTo>
                    <a:pt x="262382" y="427101"/>
                  </a:lnTo>
                  <a:lnTo>
                    <a:pt x="262382" y="340487"/>
                  </a:lnTo>
                  <a:lnTo>
                    <a:pt x="90551" y="340487"/>
                  </a:lnTo>
                  <a:lnTo>
                    <a:pt x="90551" y="250571"/>
                  </a:lnTo>
                  <a:lnTo>
                    <a:pt x="243459" y="250571"/>
                  </a:lnTo>
                  <a:lnTo>
                    <a:pt x="243459" y="163830"/>
                  </a:lnTo>
                  <a:lnTo>
                    <a:pt x="90551" y="163830"/>
                  </a:lnTo>
                  <a:lnTo>
                    <a:pt x="90551" y="86741"/>
                  </a:lnTo>
                  <a:lnTo>
                    <a:pt x="262382" y="86741"/>
                  </a:lnTo>
                  <a:lnTo>
                    <a:pt x="262382" y="0"/>
                  </a:lnTo>
                  <a:close/>
                </a:path>
              </a:pathLst>
            </a:custGeom>
            <a:solidFill>
              <a:srgbClr val="FFFFFF"/>
            </a:solidFill>
          </p:spPr>
        </p:sp>
      </p:grpSp>
      <p:sp>
        <p:nvSpPr>
          <p:cNvPr name="Freeform 24" id="24"/>
          <p:cNvSpPr/>
          <p:nvPr/>
        </p:nvSpPr>
        <p:spPr>
          <a:xfrm flipH="false" flipV="false" rot="0">
            <a:off x="2605256" y="1783642"/>
            <a:ext cx="217924" cy="229155"/>
          </a:xfrm>
          <a:custGeom>
            <a:avLst/>
            <a:gdLst/>
            <a:ahLst/>
            <a:cxnLst/>
            <a:rect r="r" b="b" t="t" l="l"/>
            <a:pathLst>
              <a:path h="229155" w="217924">
                <a:moveTo>
                  <a:pt x="0" y="0"/>
                </a:moveTo>
                <a:lnTo>
                  <a:pt x="217924" y="0"/>
                </a:lnTo>
                <a:lnTo>
                  <a:pt x="217924" y="229156"/>
                </a:lnTo>
                <a:lnTo>
                  <a:pt x="0" y="229156"/>
                </a:lnTo>
                <a:lnTo>
                  <a:pt x="0" y="0"/>
                </a:lnTo>
                <a:close/>
              </a:path>
            </a:pathLst>
          </a:custGeom>
          <a:blipFill>
            <a:blip r:embed="rId10"/>
            <a:stretch>
              <a:fillRect l="0" t="-191" r="0" b="-191"/>
            </a:stretch>
          </a:blipFill>
        </p:spPr>
      </p:sp>
      <p:sp>
        <p:nvSpPr>
          <p:cNvPr name="Freeform 25" id="25"/>
          <p:cNvSpPr/>
          <p:nvPr/>
        </p:nvSpPr>
        <p:spPr>
          <a:xfrm flipH="false" flipV="false" rot="0">
            <a:off x="2868480" y="1778885"/>
            <a:ext cx="385473" cy="233912"/>
          </a:xfrm>
          <a:custGeom>
            <a:avLst/>
            <a:gdLst/>
            <a:ahLst/>
            <a:cxnLst/>
            <a:rect r="r" b="b" t="t" l="l"/>
            <a:pathLst>
              <a:path h="233912" w="385473">
                <a:moveTo>
                  <a:pt x="0" y="0"/>
                </a:moveTo>
                <a:lnTo>
                  <a:pt x="385472" y="0"/>
                </a:lnTo>
                <a:lnTo>
                  <a:pt x="385472" y="233912"/>
                </a:lnTo>
                <a:lnTo>
                  <a:pt x="0" y="233912"/>
                </a:lnTo>
                <a:lnTo>
                  <a:pt x="0" y="0"/>
                </a:lnTo>
                <a:close/>
              </a:path>
            </a:pathLst>
          </a:custGeom>
          <a:blipFill>
            <a:blip r:embed="rId11"/>
            <a:stretch>
              <a:fillRect l="-568" t="0" r="-568" b="0"/>
            </a:stretch>
          </a:blipFill>
        </p:spPr>
      </p:sp>
      <p:sp>
        <p:nvSpPr>
          <p:cNvPr name="Freeform 26" id="26"/>
          <p:cNvSpPr/>
          <p:nvPr/>
        </p:nvSpPr>
        <p:spPr>
          <a:xfrm flipH="false" flipV="false" rot="0">
            <a:off x="3290208" y="1778885"/>
            <a:ext cx="235852" cy="303691"/>
          </a:xfrm>
          <a:custGeom>
            <a:avLst/>
            <a:gdLst/>
            <a:ahLst/>
            <a:cxnLst/>
            <a:rect r="r" b="b" t="t" l="l"/>
            <a:pathLst>
              <a:path h="303691" w="235852">
                <a:moveTo>
                  <a:pt x="0" y="0"/>
                </a:moveTo>
                <a:lnTo>
                  <a:pt x="235852" y="0"/>
                </a:lnTo>
                <a:lnTo>
                  <a:pt x="235852" y="303691"/>
                </a:lnTo>
                <a:lnTo>
                  <a:pt x="0" y="303691"/>
                </a:lnTo>
                <a:lnTo>
                  <a:pt x="0" y="0"/>
                </a:lnTo>
                <a:close/>
              </a:path>
            </a:pathLst>
          </a:custGeom>
          <a:blipFill>
            <a:blip r:embed="rId12"/>
            <a:stretch>
              <a:fillRect l="0" t="-778" r="0" b="-778"/>
            </a:stretch>
          </a:blipFill>
        </p:spPr>
      </p:sp>
      <p:sp>
        <p:nvSpPr>
          <p:cNvPr name="Freeform 27" id="27"/>
          <p:cNvSpPr/>
          <p:nvPr/>
        </p:nvSpPr>
        <p:spPr>
          <a:xfrm flipH="false" flipV="false" rot="0">
            <a:off x="4011651" y="1284891"/>
            <a:ext cx="236538" cy="325437"/>
          </a:xfrm>
          <a:custGeom>
            <a:avLst/>
            <a:gdLst/>
            <a:ahLst/>
            <a:cxnLst/>
            <a:rect r="r" b="b" t="t" l="l"/>
            <a:pathLst>
              <a:path h="325437" w="236538">
                <a:moveTo>
                  <a:pt x="0" y="0"/>
                </a:moveTo>
                <a:lnTo>
                  <a:pt x="236538" y="0"/>
                </a:lnTo>
                <a:lnTo>
                  <a:pt x="236538" y="325438"/>
                </a:lnTo>
                <a:lnTo>
                  <a:pt x="0" y="32543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8" id="28"/>
          <p:cNvSpPr/>
          <p:nvPr/>
        </p:nvSpPr>
        <p:spPr>
          <a:xfrm flipH="false" flipV="false" rot="0">
            <a:off x="4281300" y="1376078"/>
            <a:ext cx="236329" cy="233912"/>
          </a:xfrm>
          <a:custGeom>
            <a:avLst/>
            <a:gdLst/>
            <a:ahLst/>
            <a:cxnLst/>
            <a:rect r="r" b="b" t="t" l="l"/>
            <a:pathLst>
              <a:path h="233912" w="236329">
                <a:moveTo>
                  <a:pt x="0" y="0"/>
                </a:moveTo>
                <a:lnTo>
                  <a:pt x="236329" y="0"/>
                </a:lnTo>
                <a:lnTo>
                  <a:pt x="236329" y="233912"/>
                </a:lnTo>
                <a:lnTo>
                  <a:pt x="0" y="233912"/>
                </a:lnTo>
                <a:lnTo>
                  <a:pt x="0" y="0"/>
                </a:lnTo>
                <a:close/>
              </a:path>
            </a:pathLst>
          </a:custGeom>
          <a:blipFill>
            <a:blip r:embed="rId15"/>
            <a:stretch>
              <a:fillRect l="-757" t="0" r="-757" b="0"/>
            </a:stretch>
          </a:blipFill>
        </p:spPr>
      </p:sp>
      <p:sp>
        <p:nvSpPr>
          <p:cNvPr name="Freeform 29" id="29"/>
          <p:cNvSpPr/>
          <p:nvPr/>
        </p:nvSpPr>
        <p:spPr>
          <a:xfrm flipH="false" flipV="false" rot="0">
            <a:off x="4553407" y="1284891"/>
            <a:ext cx="236538" cy="325437"/>
          </a:xfrm>
          <a:custGeom>
            <a:avLst/>
            <a:gdLst/>
            <a:ahLst/>
            <a:cxnLst/>
            <a:rect r="r" b="b" t="t" l="l"/>
            <a:pathLst>
              <a:path h="325437" w="236538">
                <a:moveTo>
                  <a:pt x="0" y="0"/>
                </a:moveTo>
                <a:lnTo>
                  <a:pt x="236538" y="0"/>
                </a:lnTo>
                <a:lnTo>
                  <a:pt x="236538" y="325438"/>
                </a:lnTo>
                <a:lnTo>
                  <a:pt x="0" y="32543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30" id="30"/>
          <p:cNvSpPr/>
          <p:nvPr/>
        </p:nvSpPr>
        <p:spPr>
          <a:xfrm flipH="false" flipV="false" rot="0">
            <a:off x="3551130" y="1778092"/>
            <a:ext cx="485351" cy="235499"/>
          </a:xfrm>
          <a:custGeom>
            <a:avLst/>
            <a:gdLst/>
            <a:ahLst/>
            <a:cxnLst/>
            <a:rect r="r" b="b" t="t" l="l"/>
            <a:pathLst>
              <a:path h="235499" w="485351">
                <a:moveTo>
                  <a:pt x="0" y="0"/>
                </a:moveTo>
                <a:lnTo>
                  <a:pt x="485351" y="0"/>
                </a:lnTo>
                <a:lnTo>
                  <a:pt x="485351" y="235499"/>
                </a:lnTo>
                <a:lnTo>
                  <a:pt x="0" y="235499"/>
                </a:lnTo>
                <a:lnTo>
                  <a:pt x="0" y="0"/>
                </a:lnTo>
                <a:close/>
              </a:path>
            </a:pathLst>
          </a:custGeom>
          <a:blipFill>
            <a:blip r:embed="rId18"/>
            <a:stretch>
              <a:fillRect l="-387" t="0" r="-387" b="0"/>
            </a:stretch>
          </a:blipFill>
        </p:spPr>
      </p:sp>
      <p:graphicFrame>
        <p:nvGraphicFramePr>
          <p:cNvPr name="Table 31" id="31"/>
          <p:cNvGraphicFramePr>
            <a:graphicFrameLocks noGrp="true"/>
          </p:cNvGraphicFramePr>
          <p:nvPr/>
        </p:nvGraphicFramePr>
        <p:xfrm>
          <a:off x="1141982" y="1141370"/>
          <a:ext cx="15779750" cy="7874000"/>
        </p:xfrm>
        <a:graphic>
          <a:graphicData uri="http://schemas.openxmlformats.org/drawingml/2006/table">
            <a:tbl>
              <a:tblPr/>
              <a:tblGrid>
                <a:gridCol w="986140"/>
                <a:gridCol w="986140"/>
                <a:gridCol w="986140"/>
                <a:gridCol w="986139"/>
                <a:gridCol w="986139"/>
                <a:gridCol w="986139"/>
                <a:gridCol w="986139"/>
                <a:gridCol w="986139"/>
                <a:gridCol w="986139"/>
                <a:gridCol w="986140"/>
                <a:gridCol w="986140"/>
                <a:gridCol w="986140"/>
                <a:gridCol w="986140"/>
                <a:gridCol w="986140"/>
                <a:gridCol w="986899"/>
                <a:gridCol w="986899"/>
              </a:tblGrid>
              <a:tr h="984250">
                <a:tc gridSpan="4">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hMerge="true">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hMerge="true">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hMerge="true">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r>
              <a:tr h="984250">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r>
              <a:tr h="984250">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rowSpan="3" gridSpan="7">
                  <a:txBody>
                    <a:bodyPr anchor="t" rtlCol="false"/>
                    <a:lstStyle/>
                    <a:p>
                      <a:pPr algn="ctr">
                        <a:lnSpc>
                          <a:spcPts val="8100"/>
                        </a:lnSpc>
                        <a:defRPr/>
                      </a:pPr>
                      <a:r>
                        <a:rPr lang="en-US" b="true" sz="6750" spc="47">
                          <a:solidFill>
                            <a:srgbClr val="1E1E1E"/>
                          </a:solidFill>
                          <a:latin typeface="Tahoma Bold"/>
                          <a:ea typeface="Tahoma Bold"/>
                          <a:cs typeface="Tahoma Bold"/>
                          <a:sym typeface="Tahoma Bold"/>
                        </a:rPr>
                        <a:t>THANKS</a:t>
                      </a:r>
                      <a:endParaRPr lang="en-US" sz="1100"/>
                    </a:p>
                  </a:txBody>
                  <a:tcPr marL="0" marR="0" marT="0" marB="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FFFFFF"/>
                    </a:solidFill>
                  </a:tcPr>
                </a:tc>
                <a:tc rowSpan="3" hMerge="true">
                  <a:txBody>
                    <a:bodyPr anchor="t" rtlCol="false"/>
                    <a:lstStyle/>
                    <a:p>
                      <a:pPr algn="ctr">
                        <a:lnSpc>
                          <a:spcPts val="8100"/>
                        </a:lnSpc>
                        <a:defRPr/>
                      </a:pPr>
                      <a:r>
                        <a:rPr lang="en-US" b="true" sz="6750" spc="47">
                          <a:solidFill>
                            <a:srgbClr val="1E1E1E"/>
                          </a:solidFill>
                          <a:latin typeface="Tahoma Bold"/>
                          <a:ea typeface="Tahoma Bold"/>
                          <a:cs typeface="Tahoma Bold"/>
                          <a:sym typeface="Tahoma Bold"/>
                        </a:rPr>
                        <a:t>THANKS</a:t>
                      </a:r>
                      <a:endParaRPr lang="en-US" sz="1100"/>
                    </a:p>
                  </a:txBody>
                  <a:tcPr marL="0" marR="0" marT="0" marB="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FFFFFF"/>
                    </a:solidFill>
                  </a:tcPr>
                </a:tc>
                <a:tc rowSpan="3" hMerge="true">
                  <a:txBody>
                    <a:bodyPr anchor="t" rtlCol="false"/>
                    <a:lstStyle/>
                    <a:p>
                      <a:pPr algn="ctr">
                        <a:lnSpc>
                          <a:spcPts val="8100"/>
                        </a:lnSpc>
                        <a:defRPr/>
                      </a:pPr>
                      <a:r>
                        <a:rPr lang="en-US" b="true" sz="6750" spc="47">
                          <a:solidFill>
                            <a:srgbClr val="1E1E1E"/>
                          </a:solidFill>
                          <a:latin typeface="Tahoma Bold"/>
                          <a:ea typeface="Tahoma Bold"/>
                          <a:cs typeface="Tahoma Bold"/>
                          <a:sym typeface="Tahoma Bold"/>
                        </a:rPr>
                        <a:t>THANKS</a:t>
                      </a:r>
                      <a:endParaRPr lang="en-US" sz="1100"/>
                    </a:p>
                  </a:txBody>
                  <a:tcPr marL="0" marR="0" marT="0" marB="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FFFFFF"/>
                    </a:solidFill>
                  </a:tcPr>
                </a:tc>
                <a:tc rowSpan="3" hMerge="true">
                  <a:txBody>
                    <a:bodyPr anchor="t" rtlCol="false"/>
                    <a:lstStyle/>
                    <a:p>
                      <a:pPr algn="ctr">
                        <a:lnSpc>
                          <a:spcPts val="8100"/>
                        </a:lnSpc>
                        <a:defRPr/>
                      </a:pPr>
                      <a:r>
                        <a:rPr lang="en-US" b="true" sz="6750" spc="47">
                          <a:solidFill>
                            <a:srgbClr val="1E1E1E"/>
                          </a:solidFill>
                          <a:latin typeface="Tahoma Bold"/>
                          <a:ea typeface="Tahoma Bold"/>
                          <a:cs typeface="Tahoma Bold"/>
                          <a:sym typeface="Tahoma Bold"/>
                        </a:rPr>
                        <a:t>THANKS</a:t>
                      </a:r>
                      <a:endParaRPr lang="en-US" sz="1100"/>
                    </a:p>
                  </a:txBody>
                  <a:tcPr marL="0" marR="0" marT="0" marB="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FFFFFF"/>
                    </a:solidFill>
                  </a:tcPr>
                </a:tc>
                <a:tc rowSpan="3" hMerge="true">
                  <a:txBody>
                    <a:bodyPr anchor="t" rtlCol="false"/>
                    <a:lstStyle/>
                    <a:p>
                      <a:pPr algn="ctr">
                        <a:lnSpc>
                          <a:spcPts val="8100"/>
                        </a:lnSpc>
                        <a:defRPr/>
                      </a:pPr>
                      <a:r>
                        <a:rPr lang="en-US" b="true" sz="6750" spc="47">
                          <a:solidFill>
                            <a:srgbClr val="1E1E1E"/>
                          </a:solidFill>
                          <a:latin typeface="Tahoma Bold"/>
                          <a:ea typeface="Tahoma Bold"/>
                          <a:cs typeface="Tahoma Bold"/>
                          <a:sym typeface="Tahoma Bold"/>
                        </a:rPr>
                        <a:t>THANKS</a:t>
                      </a:r>
                      <a:endParaRPr lang="en-US" sz="1100"/>
                    </a:p>
                  </a:txBody>
                  <a:tcPr marL="0" marR="0" marT="0" marB="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FFFFFF"/>
                    </a:solidFill>
                  </a:tcPr>
                </a:tc>
                <a:tc rowSpan="3" hMerge="true">
                  <a:txBody>
                    <a:bodyPr anchor="t" rtlCol="false"/>
                    <a:lstStyle/>
                    <a:p>
                      <a:pPr algn="ctr">
                        <a:lnSpc>
                          <a:spcPts val="8100"/>
                        </a:lnSpc>
                        <a:defRPr/>
                      </a:pPr>
                      <a:r>
                        <a:rPr lang="en-US" b="true" sz="6750" spc="47">
                          <a:solidFill>
                            <a:srgbClr val="1E1E1E"/>
                          </a:solidFill>
                          <a:latin typeface="Tahoma Bold"/>
                          <a:ea typeface="Tahoma Bold"/>
                          <a:cs typeface="Tahoma Bold"/>
                          <a:sym typeface="Tahoma Bold"/>
                        </a:rPr>
                        <a:t>THANKS</a:t>
                      </a:r>
                      <a:endParaRPr lang="en-US" sz="1100"/>
                    </a:p>
                  </a:txBody>
                  <a:tcPr marL="0" marR="0" marT="0" marB="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FFFFFF"/>
                    </a:solidFill>
                  </a:tcPr>
                </a:tc>
                <a:tc rowSpan="3" hMerge="true">
                  <a:txBody>
                    <a:bodyPr anchor="t" rtlCol="false"/>
                    <a:lstStyle/>
                    <a:p>
                      <a:pPr algn="ctr">
                        <a:lnSpc>
                          <a:spcPts val="8100"/>
                        </a:lnSpc>
                        <a:defRPr/>
                      </a:pPr>
                      <a:r>
                        <a:rPr lang="en-US" b="true" sz="6750" spc="47">
                          <a:solidFill>
                            <a:srgbClr val="1E1E1E"/>
                          </a:solidFill>
                          <a:latin typeface="Tahoma Bold"/>
                          <a:ea typeface="Tahoma Bold"/>
                          <a:cs typeface="Tahoma Bold"/>
                          <a:sym typeface="Tahoma Bold"/>
                        </a:rPr>
                        <a:t>THANKS</a:t>
                      </a:r>
                      <a:endParaRPr lang="en-US" sz="1100"/>
                    </a:p>
                  </a:txBody>
                  <a:tcPr marL="0" marR="0" marT="0" marB="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FFFFFF"/>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r>
              <a:tr h="984250">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vMerge="true" gridSpan="7">
                  <a:txBody>
                    <a:bodyPr anchor="t" rtlCol="false"/>
                    <a:lstStyle/>
                    <a:p>
                      <a:pPr algn="ctr">
                        <a:lnSpc>
                          <a:spcPts val="8100"/>
                        </a:lnSpc>
                        <a:defRPr/>
                      </a:pPr>
                      <a:r>
                        <a:rPr lang="en-US" b="true" sz="6750" spc="47">
                          <a:solidFill>
                            <a:srgbClr val="1E1E1E"/>
                          </a:solidFill>
                          <a:latin typeface="Tahoma Bold"/>
                          <a:ea typeface="Tahoma Bold"/>
                          <a:cs typeface="Tahoma Bold"/>
                          <a:sym typeface="Tahoma Bold"/>
                        </a:rPr>
                        <a:t>THANKS</a:t>
                      </a:r>
                      <a:endParaRPr lang="en-US" sz="1100"/>
                    </a:p>
                  </a:txBody>
                  <a:tcPr marL="0" marR="0" marT="0" marB="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FFFFFF"/>
                    </a:solidFill>
                  </a:tcPr>
                </a:tc>
                <a:tc vMerge="true" hMerge="true">
                  <a:txBody>
                    <a:bodyPr anchor="t" rtlCol="false"/>
                    <a:lstStyle/>
                    <a:p>
                      <a:pPr algn="ctr">
                        <a:lnSpc>
                          <a:spcPts val="8100"/>
                        </a:lnSpc>
                        <a:defRPr/>
                      </a:pPr>
                      <a:r>
                        <a:rPr lang="en-US" b="true" sz="6750" spc="47">
                          <a:solidFill>
                            <a:srgbClr val="1E1E1E"/>
                          </a:solidFill>
                          <a:latin typeface="Tahoma Bold"/>
                          <a:ea typeface="Tahoma Bold"/>
                          <a:cs typeface="Tahoma Bold"/>
                          <a:sym typeface="Tahoma Bold"/>
                        </a:rPr>
                        <a:t>THANKS</a:t>
                      </a:r>
                      <a:endParaRPr lang="en-US" sz="1100"/>
                    </a:p>
                  </a:txBody>
                  <a:tcPr marL="0" marR="0" marT="0" marB="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FFFFFF"/>
                    </a:solidFill>
                  </a:tcPr>
                </a:tc>
                <a:tc vMerge="true" hMerge="true">
                  <a:txBody>
                    <a:bodyPr anchor="t" rtlCol="false"/>
                    <a:lstStyle/>
                    <a:p>
                      <a:pPr algn="ctr">
                        <a:lnSpc>
                          <a:spcPts val="8100"/>
                        </a:lnSpc>
                        <a:defRPr/>
                      </a:pPr>
                      <a:r>
                        <a:rPr lang="en-US" b="true" sz="6750" spc="47">
                          <a:solidFill>
                            <a:srgbClr val="1E1E1E"/>
                          </a:solidFill>
                          <a:latin typeface="Tahoma Bold"/>
                          <a:ea typeface="Tahoma Bold"/>
                          <a:cs typeface="Tahoma Bold"/>
                          <a:sym typeface="Tahoma Bold"/>
                        </a:rPr>
                        <a:t>THANKS</a:t>
                      </a:r>
                      <a:endParaRPr lang="en-US" sz="1100"/>
                    </a:p>
                  </a:txBody>
                  <a:tcPr marL="0" marR="0" marT="0" marB="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FFFFFF"/>
                    </a:solidFill>
                  </a:tcPr>
                </a:tc>
                <a:tc vMerge="true" hMerge="true">
                  <a:txBody>
                    <a:bodyPr anchor="t" rtlCol="false"/>
                    <a:lstStyle/>
                    <a:p>
                      <a:pPr algn="ctr">
                        <a:lnSpc>
                          <a:spcPts val="8100"/>
                        </a:lnSpc>
                        <a:defRPr/>
                      </a:pPr>
                      <a:r>
                        <a:rPr lang="en-US" b="true" sz="6750" spc="47">
                          <a:solidFill>
                            <a:srgbClr val="1E1E1E"/>
                          </a:solidFill>
                          <a:latin typeface="Tahoma Bold"/>
                          <a:ea typeface="Tahoma Bold"/>
                          <a:cs typeface="Tahoma Bold"/>
                          <a:sym typeface="Tahoma Bold"/>
                        </a:rPr>
                        <a:t>THANKS</a:t>
                      </a:r>
                      <a:endParaRPr lang="en-US" sz="1100"/>
                    </a:p>
                  </a:txBody>
                  <a:tcPr marL="0" marR="0" marT="0" marB="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FFFFFF"/>
                    </a:solidFill>
                  </a:tcPr>
                </a:tc>
                <a:tc vMerge="true" hMerge="true">
                  <a:txBody>
                    <a:bodyPr anchor="t" rtlCol="false"/>
                    <a:lstStyle/>
                    <a:p>
                      <a:pPr algn="ctr">
                        <a:lnSpc>
                          <a:spcPts val="8100"/>
                        </a:lnSpc>
                        <a:defRPr/>
                      </a:pPr>
                      <a:r>
                        <a:rPr lang="en-US" b="true" sz="6750" spc="47">
                          <a:solidFill>
                            <a:srgbClr val="1E1E1E"/>
                          </a:solidFill>
                          <a:latin typeface="Tahoma Bold"/>
                          <a:ea typeface="Tahoma Bold"/>
                          <a:cs typeface="Tahoma Bold"/>
                          <a:sym typeface="Tahoma Bold"/>
                        </a:rPr>
                        <a:t>THANKS</a:t>
                      </a:r>
                      <a:endParaRPr lang="en-US" sz="1100"/>
                    </a:p>
                  </a:txBody>
                  <a:tcPr marL="0" marR="0" marT="0" marB="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FFFFFF"/>
                    </a:solidFill>
                  </a:tcPr>
                </a:tc>
                <a:tc vMerge="true" hMerge="true">
                  <a:txBody>
                    <a:bodyPr anchor="t" rtlCol="false"/>
                    <a:lstStyle/>
                    <a:p>
                      <a:pPr algn="ctr">
                        <a:lnSpc>
                          <a:spcPts val="8100"/>
                        </a:lnSpc>
                        <a:defRPr/>
                      </a:pPr>
                      <a:r>
                        <a:rPr lang="en-US" b="true" sz="6750" spc="47">
                          <a:solidFill>
                            <a:srgbClr val="1E1E1E"/>
                          </a:solidFill>
                          <a:latin typeface="Tahoma Bold"/>
                          <a:ea typeface="Tahoma Bold"/>
                          <a:cs typeface="Tahoma Bold"/>
                          <a:sym typeface="Tahoma Bold"/>
                        </a:rPr>
                        <a:t>THANKS</a:t>
                      </a:r>
                      <a:endParaRPr lang="en-US" sz="1100"/>
                    </a:p>
                  </a:txBody>
                  <a:tcPr marL="0" marR="0" marT="0" marB="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FFFFFF"/>
                    </a:solidFill>
                  </a:tcPr>
                </a:tc>
                <a:tc vMerge="true" hMerge="true">
                  <a:txBody>
                    <a:bodyPr anchor="t" rtlCol="false"/>
                    <a:lstStyle/>
                    <a:p>
                      <a:pPr algn="ctr">
                        <a:lnSpc>
                          <a:spcPts val="8100"/>
                        </a:lnSpc>
                        <a:defRPr/>
                      </a:pPr>
                      <a:r>
                        <a:rPr lang="en-US" b="true" sz="6750" spc="47">
                          <a:solidFill>
                            <a:srgbClr val="1E1E1E"/>
                          </a:solidFill>
                          <a:latin typeface="Tahoma Bold"/>
                          <a:ea typeface="Tahoma Bold"/>
                          <a:cs typeface="Tahoma Bold"/>
                          <a:sym typeface="Tahoma Bold"/>
                        </a:rPr>
                        <a:t>THANKS</a:t>
                      </a:r>
                      <a:endParaRPr lang="en-US" sz="1100"/>
                    </a:p>
                  </a:txBody>
                  <a:tcPr marL="0" marR="0" marT="0" marB="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FFFFFF"/>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r>
              <a:tr h="984250">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vMerge="true" gridSpan="7">
                  <a:txBody>
                    <a:bodyPr anchor="t" rtlCol="false"/>
                    <a:lstStyle/>
                    <a:p>
                      <a:pPr algn="ctr">
                        <a:lnSpc>
                          <a:spcPts val="8100"/>
                        </a:lnSpc>
                        <a:defRPr/>
                      </a:pPr>
                      <a:r>
                        <a:rPr lang="en-US" b="true" sz="6750" spc="47">
                          <a:solidFill>
                            <a:srgbClr val="1E1E1E"/>
                          </a:solidFill>
                          <a:latin typeface="Tahoma Bold"/>
                          <a:ea typeface="Tahoma Bold"/>
                          <a:cs typeface="Tahoma Bold"/>
                          <a:sym typeface="Tahoma Bold"/>
                        </a:rPr>
                        <a:t>THANKS</a:t>
                      </a:r>
                      <a:endParaRPr lang="en-US" sz="1100"/>
                    </a:p>
                  </a:txBody>
                  <a:tcPr marL="0" marR="0" marT="0" marB="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FFFFFF"/>
                    </a:solidFill>
                  </a:tcPr>
                </a:tc>
                <a:tc vMerge="true" hMerge="true">
                  <a:txBody>
                    <a:bodyPr anchor="t" rtlCol="false"/>
                    <a:lstStyle/>
                    <a:p>
                      <a:pPr algn="ctr">
                        <a:lnSpc>
                          <a:spcPts val="8100"/>
                        </a:lnSpc>
                        <a:defRPr/>
                      </a:pPr>
                      <a:r>
                        <a:rPr lang="en-US" b="true" sz="6750" spc="47">
                          <a:solidFill>
                            <a:srgbClr val="1E1E1E"/>
                          </a:solidFill>
                          <a:latin typeface="Tahoma Bold"/>
                          <a:ea typeface="Tahoma Bold"/>
                          <a:cs typeface="Tahoma Bold"/>
                          <a:sym typeface="Tahoma Bold"/>
                        </a:rPr>
                        <a:t>THANKS</a:t>
                      </a:r>
                      <a:endParaRPr lang="en-US" sz="1100"/>
                    </a:p>
                  </a:txBody>
                  <a:tcPr marL="0" marR="0" marT="0" marB="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FFFFFF"/>
                    </a:solidFill>
                  </a:tcPr>
                </a:tc>
                <a:tc vMerge="true" hMerge="true">
                  <a:txBody>
                    <a:bodyPr anchor="t" rtlCol="false"/>
                    <a:lstStyle/>
                    <a:p>
                      <a:pPr algn="ctr">
                        <a:lnSpc>
                          <a:spcPts val="8100"/>
                        </a:lnSpc>
                        <a:defRPr/>
                      </a:pPr>
                      <a:r>
                        <a:rPr lang="en-US" b="true" sz="6750" spc="47">
                          <a:solidFill>
                            <a:srgbClr val="1E1E1E"/>
                          </a:solidFill>
                          <a:latin typeface="Tahoma Bold"/>
                          <a:ea typeface="Tahoma Bold"/>
                          <a:cs typeface="Tahoma Bold"/>
                          <a:sym typeface="Tahoma Bold"/>
                        </a:rPr>
                        <a:t>THANKS</a:t>
                      </a:r>
                      <a:endParaRPr lang="en-US" sz="1100"/>
                    </a:p>
                  </a:txBody>
                  <a:tcPr marL="0" marR="0" marT="0" marB="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FFFFFF"/>
                    </a:solidFill>
                  </a:tcPr>
                </a:tc>
                <a:tc vMerge="true" hMerge="true">
                  <a:txBody>
                    <a:bodyPr anchor="t" rtlCol="false"/>
                    <a:lstStyle/>
                    <a:p>
                      <a:pPr algn="ctr">
                        <a:lnSpc>
                          <a:spcPts val="8100"/>
                        </a:lnSpc>
                        <a:defRPr/>
                      </a:pPr>
                      <a:r>
                        <a:rPr lang="en-US" b="true" sz="6750" spc="47">
                          <a:solidFill>
                            <a:srgbClr val="1E1E1E"/>
                          </a:solidFill>
                          <a:latin typeface="Tahoma Bold"/>
                          <a:ea typeface="Tahoma Bold"/>
                          <a:cs typeface="Tahoma Bold"/>
                          <a:sym typeface="Tahoma Bold"/>
                        </a:rPr>
                        <a:t>THANKS</a:t>
                      </a:r>
                      <a:endParaRPr lang="en-US" sz="1100"/>
                    </a:p>
                  </a:txBody>
                  <a:tcPr marL="0" marR="0" marT="0" marB="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FFFFFF"/>
                    </a:solidFill>
                  </a:tcPr>
                </a:tc>
                <a:tc vMerge="true" hMerge="true">
                  <a:txBody>
                    <a:bodyPr anchor="t" rtlCol="false"/>
                    <a:lstStyle/>
                    <a:p>
                      <a:pPr algn="ctr">
                        <a:lnSpc>
                          <a:spcPts val="8100"/>
                        </a:lnSpc>
                        <a:defRPr/>
                      </a:pPr>
                      <a:r>
                        <a:rPr lang="en-US" b="true" sz="6750" spc="47">
                          <a:solidFill>
                            <a:srgbClr val="1E1E1E"/>
                          </a:solidFill>
                          <a:latin typeface="Tahoma Bold"/>
                          <a:ea typeface="Tahoma Bold"/>
                          <a:cs typeface="Tahoma Bold"/>
                          <a:sym typeface="Tahoma Bold"/>
                        </a:rPr>
                        <a:t>THANKS</a:t>
                      </a:r>
                      <a:endParaRPr lang="en-US" sz="1100"/>
                    </a:p>
                  </a:txBody>
                  <a:tcPr marL="0" marR="0" marT="0" marB="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FFFFFF"/>
                    </a:solidFill>
                  </a:tcPr>
                </a:tc>
                <a:tc vMerge="true" hMerge="true">
                  <a:txBody>
                    <a:bodyPr anchor="t" rtlCol="false"/>
                    <a:lstStyle/>
                    <a:p>
                      <a:pPr algn="ctr">
                        <a:lnSpc>
                          <a:spcPts val="8100"/>
                        </a:lnSpc>
                        <a:defRPr/>
                      </a:pPr>
                      <a:r>
                        <a:rPr lang="en-US" b="true" sz="6750" spc="47">
                          <a:solidFill>
                            <a:srgbClr val="1E1E1E"/>
                          </a:solidFill>
                          <a:latin typeface="Tahoma Bold"/>
                          <a:ea typeface="Tahoma Bold"/>
                          <a:cs typeface="Tahoma Bold"/>
                          <a:sym typeface="Tahoma Bold"/>
                        </a:rPr>
                        <a:t>THANKS</a:t>
                      </a:r>
                      <a:endParaRPr lang="en-US" sz="1100"/>
                    </a:p>
                  </a:txBody>
                  <a:tcPr marL="0" marR="0" marT="0" marB="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FFFFFF"/>
                    </a:solidFill>
                  </a:tcPr>
                </a:tc>
                <a:tc vMerge="true" hMerge="true">
                  <a:txBody>
                    <a:bodyPr anchor="t" rtlCol="false"/>
                    <a:lstStyle/>
                    <a:p>
                      <a:pPr algn="ctr">
                        <a:lnSpc>
                          <a:spcPts val="8100"/>
                        </a:lnSpc>
                        <a:defRPr/>
                      </a:pPr>
                      <a:r>
                        <a:rPr lang="en-US" b="true" sz="6750" spc="47">
                          <a:solidFill>
                            <a:srgbClr val="1E1E1E"/>
                          </a:solidFill>
                          <a:latin typeface="Tahoma Bold"/>
                          <a:ea typeface="Tahoma Bold"/>
                          <a:cs typeface="Tahoma Bold"/>
                          <a:sym typeface="Tahoma Bold"/>
                        </a:rPr>
                        <a:t>THANKS</a:t>
                      </a:r>
                      <a:endParaRPr lang="en-US" sz="1100"/>
                    </a:p>
                  </a:txBody>
                  <a:tcPr marL="0" marR="0" marT="0" marB="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FFFFFF"/>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r>
              <a:tr h="984250">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rowSpan="2" gridSpan="5">
                  <a:txBody>
                    <a:bodyPr anchor="t" rtlCol="false"/>
                    <a:lstStyle/>
                    <a:p>
                      <a:pPr algn="l">
                        <a:lnSpc>
                          <a:spcPts val="2175"/>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rowSpan="2" hMerge="true">
                  <a:txBody>
                    <a:bodyPr anchor="t" rtlCol="false"/>
                    <a:lstStyle/>
                    <a:p>
                      <a:pPr algn="l">
                        <a:lnSpc>
                          <a:spcPts val="2175"/>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rowSpan="2" hMerge="true">
                  <a:txBody>
                    <a:bodyPr anchor="t" rtlCol="false"/>
                    <a:lstStyle/>
                    <a:p>
                      <a:pPr algn="l">
                        <a:lnSpc>
                          <a:spcPts val="2175"/>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rowSpan="2" hMerge="true">
                  <a:txBody>
                    <a:bodyPr anchor="t" rtlCol="false"/>
                    <a:lstStyle/>
                    <a:p>
                      <a:pPr algn="l">
                        <a:lnSpc>
                          <a:spcPts val="2175"/>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rowSpan="2" hMerge="true">
                  <a:txBody>
                    <a:bodyPr anchor="t" rtlCol="false"/>
                    <a:lstStyle/>
                    <a:p>
                      <a:pPr algn="l">
                        <a:lnSpc>
                          <a:spcPts val="2175"/>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r>
              <a:tr h="984250">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vMerge="true" gridSpan="5">
                  <a:txBody>
                    <a:bodyPr anchor="t" rtlCol="false"/>
                    <a:lstStyle/>
                    <a:p>
                      <a:pPr algn="l">
                        <a:lnSpc>
                          <a:spcPts val="2175"/>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vMerge="true" hMerge="true">
                  <a:txBody>
                    <a:bodyPr anchor="t" rtlCol="false"/>
                    <a:lstStyle/>
                    <a:p>
                      <a:pPr algn="l">
                        <a:lnSpc>
                          <a:spcPts val="2175"/>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vMerge="true" hMerge="true">
                  <a:txBody>
                    <a:bodyPr anchor="t" rtlCol="false"/>
                    <a:lstStyle/>
                    <a:p>
                      <a:pPr algn="l">
                        <a:lnSpc>
                          <a:spcPts val="2175"/>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vMerge="true" hMerge="true">
                  <a:txBody>
                    <a:bodyPr anchor="t" rtlCol="false"/>
                    <a:lstStyle/>
                    <a:p>
                      <a:pPr algn="l">
                        <a:lnSpc>
                          <a:spcPts val="2175"/>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vMerge="true" hMerge="true">
                  <a:txBody>
                    <a:bodyPr anchor="t" rtlCol="false"/>
                    <a:lstStyle/>
                    <a:p>
                      <a:pPr algn="l">
                        <a:lnSpc>
                          <a:spcPts val="2175"/>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r>
              <a:tr h="984250">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gridSpan="3">
                  <a:txBody>
                    <a:bodyPr anchor="t" rtlCol="false"/>
                    <a:lstStyle/>
                    <a:p>
                      <a:pPr algn="l">
                        <a:lnSpc>
                          <a:spcPts val="3300"/>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hMerge="true">
                  <a:txBody>
                    <a:bodyPr anchor="t" rtlCol="false"/>
                    <a:lstStyle/>
                    <a:p>
                      <a:pPr algn="l">
                        <a:lnSpc>
                          <a:spcPts val="3300"/>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hMerge="true">
                  <a:txBody>
                    <a:bodyPr anchor="t" rtlCol="false"/>
                    <a:lstStyle/>
                    <a:p>
                      <a:pPr algn="l">
                        <a:lnSpc>
                          <a:spcPts val="3300"/>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c>
                  <a:txBody>
                    <a:bodyPr anchor="t" rtlCol="false"/>
                    <a:lstStyle/>
                    <a:p>
                      <a:pPr algn="l">
                        <a:lnSpc>
                          <a:spcPts val="1679"/>
                        </a:lnSpc>
                        <a:defRPr/>
                      </a:pPr>
                      <a:endParaRPr lang="en-US" sz="1100"/>
                    </a:p>
                  </a:txBody>
                  <a:tcPr marL="0" marR="0" marT="0" marB="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FF3128"/>
                    </a:solidFill>
                  </a:tcPr>
                </a:tc>
              </a:tr>
            </a:tbl>
          </a:graphicData>
        </a:graphic>
      </p:graphicFrame>
      <p:sp>
        <p:nvSpPr>
          <p:cNvPr name="TextBox 32" id="32"/>
          <p:cNvSpPr txBox="true"/>
          <p:nvPr/>
        </p:nvSpPr>
        <p:spPr>
          <a:xfrm rot="0">
            <a:off x="639825" y="9759818"/>
            <a:ext cx="3958521" cy="180975"/>
          </a:xfrm>
          <a:prstGeom prst="rect">
            <a:avLst/>
          </a:prstGeom>
        </p:spPr>
        <p:txBody>
          <a:bodyPr anchor="t" rtlCol="false" tIns="0" lIns="0" bIns="0" rIns="0">
            <a:spAutoFit/>
          </a:bodyPr>
          <a:lstStyle/>
          <a:p>
            <a:pPr algn="l">
              <a:lnSpc>
                <a:spcPts val="1425"/>
              </a:lnSpc>
            </a:pPr>
            <a:r>
              <a:rPr lang="en-US" sz="1187" spc="-23">
                <a:solidFill>
                  <a:srgbClr val="FFFFFF"/>
                </a:solidFill>
                <a:latin typeface="DejaVu Sans Light"/>
                <a:ea typeface="DejaVu Sans Light"/>
                <a:cs typeface="DejaVu Sans Light"/>
                <a:sym typeface="DejaVu Sans Light"/>
              </a:rPr>
              <a:t>© Copyright Universidad Europea. All rights reserved.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135225" y="1038224"/>
            <a:ext cx="2019299" cy="2019299"/>
          </a:xfrm>
          <a:custGeom>
            <a:avLst/>
            <a:gdLst/>
            <a:ahLst/>
            <a:cxnLst/>
            <a:rect r="r" b="b" t="t" l="l"/>
            <a:pathLst>
              <a:path h="2019299" w="2019299">
                <a:moveTo>
                  <a:pt x="0" y="0"/>
                </a:moveTo>
                <a:lnTo>
                  <a:pt x="2019299" y="0"/>
                </a:lnTo>
                <a:lnTo>
                  <a:pt x="2019299" y="2019298"/>
                </a:lnTo>
                <a:lnTo>
                  <a:pt x="0" y="2019298"/>
                </a:lnTo>
                <a:lnTo>
                  <a:pt x="0" y="0"/>
                </a:lnTo>
                <a:close/>
              </a:path>
            </a:pathLst>
          </a:custGeom>
          <a:blipFill>
            <a:blip r:embed="rId2"/>
            <a:stretch>
              <a:fillRect l="0" t="0" r="0" b="0"/>
            </a:stretch>
          </a:blipFill>
        </p:spPr>
      </p:sp>
      <p:grpSp>
        <p:nvGrpSpPr>
          <p:cNvPr name="Group 3" id="3"/>
          <p:cNvGrpSpPr/>
          <p:nvPr/>
        </p:nvGrpSpPr>
        <p:grpSpPr>
          <a:xfrm rot="0">
            <a:off x="17154524" y="9464039"/>
            <a:ext cx="482600" cy="480219"/>
            <a:chOff x="0" y="0"/>
            <a:chExt cx="643467" cy="640292"/>
          </a:xfrm>
        </p:grpSpPr>
        <p:sp>
          <p:nvSpPr>
            <p:cNvPr name="Freeform 4" id="4"/>
            <p:cNvSpPr/>
            <p:nvPr/>
          </p:nvSpPr>
          <p:spPr>
            <a:xfrm flipH="false" flipV="false" rot="0">
              <a:off x="0" y="0"/>
              <a:ext cx="642620" cy="640080"/>
            </a:xfrm>
            <a:custGeom>
              <a:avLst/>
              <a:gdLst/>
              <a:ahLst/>
              <a:cxnLst/>
              <a:rect r="r" b="b" t="t" l="l"/>
              <a:pathLst>
                <a:path h="640080" w="642620">
                  <a:moveTo>
                    <a:pt x="642620" y="0"/>
                  </a:moveTo>
                  <a:lnTo>
                    <a:pt x="0" y="0"/>
                  </a:lnTo>
                  <a:lnTo>
                    <a:pt x="0" y="640080"/>
                  </a:lnTo>
                  <a:lnTo>
                    <a:pt x="642620" y="640080"/>
                  </a:lnTo>
                  <a:lnTo>
                    <a:pt x="642620" y="0"/>
                  </a:lnTo>
                  <a:close/>
                </a:path>
              </a:pathLst>
            </a:custGeom>
            <a:solidFill>
              <a:srgbClr val="FF3128"/>
            </a:solidFill>
          </p:spPr>
        </p:sp>
      </p:grpSp>
      <p:sp>
        <p:nvSpPr>
          <p:cNvPr name="Freeform 5" id="5"/>
          <p:cNvSpPr/>
          <p:nvPr/>
        </p:nvSpPr>
        <p:spPr>
          <a:xfrm flipH="false" flipV="false" rot="0">
            <a:off x="658591" y="419044"/>
            <a:ext cx="479425" cy="476250"/>
          </a:xfrm>
          <a:custGeom>
            <a:avLst/>
            <a:gdLst/>
            <a:ahLst/>
            <a:cxnLst/>
            <a:rect r="r" b="b" t="t" l="l"/>
            <a:pathLst>
              <a:path h="476250" w="479425">
                <a:moveTo>
                  <a:pt x="0" y="0"/>
                </a:moveTo>
                <a:lnTo>
                  <a:pt x="479425" y="0"/>
                </a:lnTo>
                <a:lnTo>
                  <a:pt x="479425" y="476250"/>
                </a:lnTo>
                <a:lnTo>
                  <a:pt x="0" y="4762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245129" y="477635"/>
            <a:ext cx="1159522" cy="386519"/>
          </a:xfrm>
          <a:custGeom>
            <a:avLst/>
            <a:gdLst/>
            <a:ahLst/>
            <a:cxnLst/>
            <a:rect r="r" b="b" t="t" l="l"/>
            <a:pathLst>
              <a:path h="386519" w="1159522">
                <a:moveTo>
                  <a:pt x="0" y="0"/>
                </a:moveTo>
                <a:lnTo>
                  <a:pt x="1159522" y="0"/>
                </a:lnTo>
                <a:lnTo>
                  <a:pt x="1159522" y="386519"/>
                </a:lnTo>
                <a:lnTo>
                  <a:pt x="0" y="386519"/>
                </a:lnTo>
                <a:lnTo>
                  <a:pt x="0" y="0"/>
                </a:lnTo>
                <a:close/>
              </a:path>
            </a:pathLst>
          </a:custGeom>
          <a:blipFill>
            <a:blip r:embed="rId5"/>
            <a:stretch>
              <a:fillRect l="-1" t="0" r="-1" b="0"/>
            </a:stretch>
          </a:blipFill>
        </p:spPr>
      </p:sp>
      <p:sp>
        <p:nvSpPr>
          <p:cNvPr name="TextBox 7" id="7"/>
          <p:cNvSpPr txBox="true"/>
          <p:nvPr/>
        </p:nvSpPr>
        <p:spPr>
          <a:xfrm rot="0">
            <a:off x="4880862" y="1038225"/>
            <a:ext cx="8526276" cy="971550"/>
          </a:xfrm>
          <a:prstGeom prst="rect">
            <a:avLst/>
          </a:prstGeom>
        </p:spPr>
        <p:txBody>
          <a:bodyPr anchor="t" rtlCol="false" tIns="0" lIns="0" bIns="0" rIns="0">
            <a:spAutoFit/>
          </a:bodyPr>
          <a:lstStyle/>
          <a:p>
            <a:pPr algn="l">
              <a:lnSpc>
                <a:spcPts val="7799"/>
              </a:lnSpc>
            </a:pPr>
            <a:r>
              <a:rPr lang="en-US" b="true" sz="6499" spc="568">
                <a:solidFill>
                  <a:srgbClr val="1E1E1E"/>
                </a:solidFill>
                <a:latin typeface="Tahoma Bold"/>
                <a:ea typeface="Tahoma Bold"/>
                <a:cs typeface="Tahoma Bold"/>
                <a:sym typeface="Tahoma Bold"/>
              </a:rPr>
              <a:t>Table of contents</a:t>
            </a:r>
          </a:p>
        </p:txBody>
      </p:sp>
      <p:sp>
        <p:nvSpPr>
          <p:cNvPr name="TextBox 8" id="8"/>
          <p:cNvSpPr txBox="true"/>
          <p:nvPr/>
        </p:nvSpPr>
        <p:spPr>
          <a:xfrm rot="0">
            <a:off x="9039541" y="9745027"/>
            <a:ext cx="209550" cy="247650"/>
          </a:xfrm>
          <a:prstGeom prst="rect">
            <a:avLst/>
          </a:prstGeom>
        </p:spPr>
        <p:txBody>
          <a:bodyPr anchor="t" rtlCol="false" tIns="0" lIns="0" bIns="0" rIns="0">
            <a:spAutoFit/>
          </a:bodyPr>
          <a:lstStyle/>
          <a:p>
            <a:pPr algn="l">
              <a:lnSpc>
                <a:spcPts val="1950"/>
              </a:lnSpc>
            </a:pPr>
            <a:r>
              <a:rPr lang="en-US" sz="1625" spc="-134">
                <a:solidFill>
                  <a:srgbClr val="1E1E1E"/>
                </a:solidFill>
                <a:latin typeface="DejaVu Sans Light"/>
                <a:ea typeface="DejaVu Sans Light"/>
                <a:cs typeface="DejaVu Sans Light"/>
                <a:sym typeface="DejaVu Sans Light"/>
              </a:rPr>
              <a:t>1</a:t>
            </a:r>
          </a:p>
        </p:txBody>
      </p:sp>
      <p:sp>
        <p:nvSpPr>
          <p:cNvPr name="TextBox 9" id="9"/>
          <p:cNvSpPr txBox="true"/>
          <p:nvPr/>
        </p:nvSpPr>
        <p:spPr>
          <a:xfrm rot="0">
            <a:off x="2404651" y="3131324"/>
            <a:ext cx="11896989" cy="5320704"/>
          </a:xfrm>
          <a:prstGeom prst="rect">
            <a:avLst/>
          </a:prstGeom>
        </p:spPr>
        <p:txBody>
          <a:bodyPr anchor="t" rtlCol="false" tIns="0" lIns="0" bIns="0" rIns="0">
            <a:spAutoFit/>
          </a:bodyPr>
          <a:lstStyle/>
          <a:p>
            <a:pPr algn="l" marL="676760" indent="-338380" lvl="1">
              <a:lnSpc>
                <a:spcPts val="7057"/>
              </a:lnSpc>
              <a:buFont typeface="Arial"/>
              <a:buChar char="•"/>
            </a:pPr>
            <a:r>
              <a:rPr lang="en-US" sz="4356" spc="170">
                <a:solidFill>
                  <a:srgbClr val="1E1E1E"/>
                </a:solidFill>
                <a:latin typeface="DejaVu Sans Light"/>
                <a:ea typeface="DejaVu Sans Light"/>
                <a:cs typeface="DejaVu Sans Light"/>
                <a:sym typeface="DejaVu Sans Light"/>
              </a:rPr>
              <a:t>Java GUI</a:t>
            </a:r>
          </a:p>
          <a:p>
            <a:pPr algn="l" marL="676760" indent="-338380" lvl="1">
              <a:lnSpc>
                <a:spcPts val="7057"/>
              </a:lnSpc>
              <a:buFont typeface="Arial"/>
              <a:buChar char="•"/>
            </a:pPr>
            <a:r>
              <a:rPr lang="en-US" sz="4356" spc="-86">
                <a:solidFill>
                  <a:srgbClr val="1E1E1E"/>
                </a:solidFill>
                <a:latin typeface="DejaVu Sans Light"/>
                <a:ea typeface="DejaVu Sans Light"/>
                <a:cs typeface="DejaVu Sans Light"/>
                <a:sym typeface="DejaVu Sans Light"/>
              </a:rPr>
              <a:t>Different ways to program GUIs in Java</a:t>
            </a:r>
          </a:p>
          <a:p>
            <a:pPr algn="l" marL="676641" indent="-338321" lvl="1">
              <a:lnSpc>
                <a:spcPts val="7057"/>
              </a:lnSpc>
              <a:buFont typeface="Arial"/>
              <a:buChar char="•"/>
            </a:pPr>
            <a:r>
              <a:rPr lang="en-US" sz="4356" spc="-178">
                <a:solidFill>
                  <a:srgbClr val="1E1E1E"/>
                </a:solidFill>
                <a:latin typeface="DejaVu Sans Light"/>
                <a:ea typeface="DejaVu Sans Light"/>
                <a:cs typeface="DejaVu Sans Light"/>
                <a:sym typeface="DejaVu Sans Light"/>
              </a:rPr>
              <a:t>Comparison of their characteristics</a:t>
            </a:r>
          </a:p>
          <a:p>
            <a:pPr algn="l" marL="676641" indent="-338321" lvl="1">
              <a:lnSpc>
                <a:spcPts val="7057"/>
              </a:lnSpc>
              <a:buFont typeface="Arial"/>
              <a:buChar char="•"/>
            </a:pPr>
            <a:r>
              <a:rPr lang="en-US" sz="4356" spc="-178">
                <a:solidFill>
                  <a:srgbClr val="1E1E1E"/>
                </a:solidFill>
                <a:latin typeface="DejaVu Sans Light"/>
                <a:ea typeface="DejaVu Sans Light"/>
                <a:cs typeface="DejaVu Sans Light"/>
                <a:sym typeface="DejaVu Sans Light"/>
              </a:rPr>
              <a:t>Scene Builder and </a:t>
            </a:r>
            <a:r>
              <a:rPr lang="en-US" sz="4356" spc="-178">
                <a:solidFill>
                  <a:srgbClr val="1E1E1E"/>
                </a:solidFill>
                <a:latin typeface="DejaVu Sans Light"/>
                <a:ea typeface="DejaVu Sans Light"/>
                <a:cs typeface="DejaVu Sans Light"/>
                <a:sym typeface="DejaVu Sans Light"/>
              </a:rPr>
              <a:t>JFoenix</a:t>
            </a:r>
          </a:p>
          <a:p>
            <a:pPr algn="l" marL="676641" indent="-338321" lvl="1">
              <a:lnSpc>
                <a:spcPts val="7057"/>
              </a:lnSpc>
              <a:buFont typeface="Arial"/>
              <a:buChar char="•"/>
            </a:pPr>
            <a:r>
              <a:rPr lang="en-US" sz="4356" spc="-178">
                <a:solidFill>
                  <a:srgbClr val="1E1E1E"/>
                </a:solidFill>
                <a:latin typeface="DejaVu Sans Light"/>
                <a:ea typeface="DejaVu Sans Light"/>
                <a:cs typeface="DejaVu Sans Light"/>
                <a:sym typeface="DejaVu Sans Light"/>
              </a:rPr>
              <a:t>MVC in JavaFx </a:t>
            </a:r>
          </a:p>
          <a:p>
            <a:pPr algn="l" marL="676641" indent="-338321" lvl="1">
              <a:lnSpc>
                <a:spcPts val="7057"/>
              </a:lnSpc>
              <a:buFont typeface="Arial"/>
              <a:buChar char="•"/>
            </a:pPr>
            <a:r>
              <a:rPr lang="en-US" sz="4356" spc="-178">
                <a:solidFill>
                  <a:srgbClr val="1E1E1E"/>
                </a:solidFill>
                <a:latin typeface="DejaVu Sans Light"/>
                <a:ea typeface="DejaVu Sans Light"/>
                <a:cs typeface="DejaVu Sans Light"/>
                <a:sym typeface="DejaVu Sans Light"/>
              </a:rPr>
              <a:t>Material we will use</a:t>
            </a:r>
          </a:p>
        </p:txBody>
      </p:sp>
      <p:sp>
        <p:nvSpPr>
          <p:cNvPr name="TextBox 10" id="10"/>
          <p:cNvSpPr txBox="true"/>
          <p:nvPr/>
        </p:nvSpPr>
        <p:spPr>
          <a:xfrm rot="0">
            <a:off x="639825" y="9759818"/>
            <a:ext cx="3958521" cy="180975"/>
          </a:xfrm>
          <a:prstGeom prst="rect">
            <a:avLst/>
          </a:prstGeom>
        </p:spPr>
        <p:txBody>
          <a:bodyPr anchor="t" rtlCol="false" tIns="0" lIns="0" bIns="0" rIns="0">
            <a:spAutoFit/>
          </a:bodyPr>
          <a:lstStyle/>
          <a:p>
            <a:pPr algn="l">
              <a:lnSpc>
                <a:spcPts val="1425"/>
              </a:lnSpc>
            </a:pPr>
            <a:r>
              <a:rPr lang="en-US" sz="1187" spc="-23">
                <a:solidFill>
                  <a:srgbClr val="333333"/>
                </a:solidFill>
                <a:latin typeface="DejaVu Sans Light"/>
                <a:ea typeface="DejaVu Sans Light"/>
                <a:cs typeface="DejaVu Sans Light"/>
                <a:sym typeface="DejaVu Sans Light"/>
              </a:rPr>
              <a:t>© Copyright Universidad Europea. All rights reserved.</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4524" y="9464039"/>
            <a:ext cx="482600" cy="480219"/>
            <a:chOff x="0" y="0"/>
            <a:chExt cx="643467" cy="640292"/>
          </a:xfrm>
        </p:grpSpPr>
        <p:sp>
          <p:nvSpPr>
            <p:cNvPr name="Freeform 3" id="3"/>
            <p:cNvSpPr/>
            <p:nvPr/>
          </p:nvSpPr>
          <p:spPr>
            <a:xfrm flipH="false" flipV="false" rot="0">
              <a:off x="0" y="0"/>
              <a:ext cx="642620" cy="640080"/>
            </a:xfrm>
            <a:custGeom>
              <a:avLst/>
              <a:gdLst/>
              <a:ahLst/>
              <a:cxnLst/>
              <a:rect r="r" b="b" t="t" l="l"/>
              <a:pathLst>
                <a:path h="640080" w="642620">
                  <a:moveTo>
                    <a:pt x="642620" y="0"/>
                  </a:moveTo>
                  <a:lnTo>
                    <a:pt x="0" y="0"/>
                  </a:lnTo>
                  <a:lnTo>
                    <a:pt x="0" y="640080"/>
                  </a:lnTo>
                  <a:lnTo>
                    <a:pt x="642620" y="640080"/>
                  </a:lnTo>
                  <a:lnTo>
                    <a:pt x="642620" y="0"/>
                  </a:lnTo>
                  <a:close/>
                </a:path>
              </a:pathLst>
            </a:custGeom>
            <a:solidFill>
              <a:srgbClr val="FF3128"/>
            </a:solidFill>
          </p:spPr>
        </p:sp>
      </p:grpSp>
      <p:grpSp>
        <p:nvGrpSpPr>
          <p:cNvPr name="Group 4" id="4"/>
          <p:cNvGrpSpPr/>
          <p:nvPr/>
        </p:nvGrpSpPr>
        <p:grpSpPr>
          <a:xfrm rot="0">
            <a:off x="658588" y="419044"/>
            <a:ext cx="479425" cy="476250"/>
            <a:chOff x="0" y="0"/>
            <a:chExt cx="639233" cy="635000"/>
          </a:xfrm>
        </p:grpSpPr>
        <p:sp>
          <p:nvSpPr>
            <p:cNvPr name="Freeform 5" id="5"/>
            <p:cNvSpPr/>
            <p:nvPr/>
          </p:nvSpPr>
          <p:spPr>
            <a:xfrm flipH="false" flipV="false" rot="0">
              <a:off x="0" y="0"/>
              <a:ext cx="638556" cy="634619"/>
            </a:xfrm>
            <a:custGeom>
              <a:avLst/>
              <a:gdLst/>
              <a:ahLst/>
              <a:cxnLst/>
              <a:rect r="r" b="b" t="t" l="l"/>
              <a:pathLst>
                <a:path h="634619" w="638556">
                  <a:moveTo>
                    <a:pt x="638556" y="0"/>
                  </a:moveTo>
                  <a:lnTo>
                    <a:pt x="0" y="0"/>
                  </a:lnTo>
                  <a:lnTo>
                    <a:pt x="0" y="634619"/>
                  </a:lnTo>
                  <a:lnTo>
                    <a:pt x="638556" y="634619"/>
                  </a:lnTo>
                  <a:lnTo>
                    <a:pt x="638556" y="0"/>
                  </a:lnTo>
                  <a:close/>
                </a:path>
              </a:pathLst>
            </a:custGeom>
            <a:solidFill>
              <a:srgbClr val="FF3128"/>
            </a:solidFill>
          </p:spPr>
        </p:sp>
      </p:grpSp>
      <p:sp>
        <p:nvSpPr>
          <p:cNvPr name="Freeform 6" id="6"/>
          <p:cNvSpPr/>
          <p:nvPr/>
        </p:nvSpPr>
        <p:spPr>
          <a:xfrm flipH="false" flipV="false" rot="0">
            <a:off x="728924" y="571484"/>
            <a:ext cx="346869" cy="181769"/>
          </a:xfrm>
          <a:custGeom>
            <a:avLst/>
            <a:gdLst/>
            <a:ahLst/>
            <a:cxnLst/>
            <a:rect r="r" b="b" t="t" l="l"/>
            <a:pathLst>
              <a:path h="181769" w="346869">
                <a:moveTo>
                  <a:pt x="0" y="0"/>
                </a:moveTo>
                <a:lnTo>
                  <a:pt x="346868" y="0"/>
                </a:lnTo>
                <a:lnTo>
                  <a:pt x="346868" y="181768"/>
                </a:lnTo>
                <a:lnTo>
                  <a:pt x="0" y="1817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991101" y="1235662"/>
            <a:ext cx="3787043" cy="985258"/>
          </a:xfrm>
          <a:prstGeom prst="rect">
            <a:avLst/>
          </a:prstGeom>
        </p:spPr>
        <p:txBody>
          <a:bodyPr anchor="t" rtlCol="false" tIns="0" lIns="0" bIns="0" rIns="0">
            <a:spAutoFit/>
          </a:bodyPr>
          <a:lstStyle/>
          <a:p>
            <a:pPr algn="l">
              <a:lnSpc>
                <a:spcPts val="7867"/>
              </a:lnSpc>
            </a:pPr>
            <a:r>
              <a:rPr lang="en-US" b="true" sz="6555" spc="-109">
                <a:solidFill>
                  <a:srgbClr val="1E1E1E"/>
                </a:solidFill>
                <a:latin typeface="Tahoma Bold"/>
                <a:ea typeface="Tahoma Bold"/>
                <a:cs typeface="Tahoma Bold"/>
                <a:sym typeface="Tahoma Bold"/>
              </a:rPr>
              <a:t>Java GUI</a:t>
            </a:r>
          </a:p>
        </p:txBody>
      </p:sp>
      <p:sp>
        <p:nvSpPr>
          <p:cNvPr name="Freeform 8" id="8"/>
          <p:cNvSpPr/>
          <p:nvPr/>
        </p:nvSpPr>
        <p:spPr>
          <a:xfrm flipH="false" flipV="false" rot="0">
            <a:off x="14327550" y="410944"/>
            <a:ext cx="2826974" cy="1649436"/>
          </a:xfrm>
          <a:custGeom>
            <a:avLst/>
            <a:gdLst/>
            <a:ahLst/>
            <a:cxnLst/>
            <a:rect r="r" b="b" t="t" l="l"/>
            <a:pathLst>
              <a:path h="1649436" w="2826974">
                <a:moveTo>
                  <a:pt x="0" y="0"/>
                </a:moveTo>
                <a:lnTo>
                  <a:pt x="2826974" y="0"/>
                </a:lnTo>
                <a:lnTo>
                  <a:pt x="2826974" y="1649437"/>
                </a:lnTo>
                <a:lnTo>
                  <a:pt x="0" y="1649437"/>
                </a:lnTo>
                <a:lnTo>
                  <a:pt x="0" y="0"/>
                </a:lnTo>
                <a:close/>
              </a:path>
            </a:pathLst>
          </a:custGeom>
          <a:blipFill>
            <a:blip r:embed="rId4"/>
            <a:stretch>
              <a:fillRect l="-40" t="0" r="-40" b="0"/>
            </a:stretch>
          </a:blipFill>
        </p:spPr>
      </p:sp>
      <p:sp>
        <p:nvSpPr>
          <p:cNvPr name="TextBox 9" id="9"/>
          <p:cNvSpPr txBox="true"/>
          <p:nvPr/>
        </p:nvSpPr>
        <p:spPr>
          <a:xfrm rot="0">
            <a:off x="639825" y="9759818"/>
            <a:ext cx="3958521" cy="180975"/>
          </a:xfrm>
          <a:prstGeom prst="rect">
            <a:avLst/>
          </a:prstGeom>
        </p:spPr>
        <p:txBody>
          <a:bodyPr anchor="t" rtlCol="false" tIns="0" lIns="0" bIns="0" rIns="0">
            <a:spAutoFit/>
          </a:bodyPr>
          <a:lstStyle/>
          <a:p>
            <a:pPr algn="l">
              <a:lnSpc>
                <a:spcPts val="1425"/>
              </a:lnSpc>
            </a:pPr>
            <a:r>
              <a:rPr lang="en-US" sz="1187" spc="-23">
                <a:solidFill>
                  <a:srgbClr val="333333"/>
                </a:solidFill>
                <a:latin typeface="DejaVu Sans Light"/>
                <a:ea typeface="DejaVu Sans Light"/>
                <a:cs typeface="DejaVu Sans Light"/>
                <a:sym typeface="DejaVu Sans Light"/>
              </a:rPr>
              <a:t>© Copyright Universidad Europea. All rights reserved.</a:t>
            </a:r>
          </a:p>
        </p:txBody>
      </p:sp>
      <p:sp>
        <p:nvSpPr>
          <p:cNvPr name="TextBox 10" id="10"/>
          <p:cNvSpPr txBox="true"/>
          <p:nvPr/>
        </p:nvSpPr>
        <p:spPr>
          <a:xfrm rot="0">
            <a:off x="9039541" y="9745027"/>
            <a:ext cx="209550" cy="280986"/>
          </a:xfrm>
          <a:prstGeom prst="rect">
            <a:avLst/>
          </a:prstGeom>
        </p:spPr>
        <p:txBody>
          <a:bodyPr anchor="t" rtlCol="false" tIns="0" lIns="0" bIns="0" rIns="0">
            <a:spAutoFit/>
          </a:bodyPr>
          <a:lstStyle/>
          <a:p>
            <a:pPr algn="l">
              <a:lnSpc>
                <a:spcPts val="1950"/>
              </a:lnSpc>
            </a:pPr>
            <a:r>
              <a:rPr lang="en-US" sz="1625" spc="-134">
                <a:solidFill>
                  <a:srgbClr val="1E1E1E"/>
                </a:solidFill>
                <a:latin typeface="DejaVu Sans Light"/>
                <a:ea typeface="DejaVu Sans Light"/>
                <a:cs typeface="DejaVu Sans Light"/>
                <a:sym typeface="DejaVu Sans Light"/>
              </a:rPr>
              <a:t>2</a:t>
            </a:r>
          </a:p>
        </p:txBody>
      </p:sp>
      <p:sp>
        <p:nvSpPr>
          <p:cNvPr name="TextBox 11" id="11"/>
          <p:cNvSpPr txBox="true"/>
          <p:nvPr/>
        </p:nvSpPr>
        <p:spPr>
          <a:xfrm rot="0">
            <a:off x="1991101" y="3107104"/>
            <a:ext cx="14515981" cy="4819650"/>
          </a:xfrm>
          <a:prstGeom prst="rect">
            <a:avLst/>
          </a:prstGeom>
        </p:spPr>
        <p:txBody>
          <a:bodyPr anchor="t" rtlCol="false" tIns="0" lIns="0" bIns="0" rIns="0">
            <a:spAutoFit/>
          </a:bodyPr>
          <a:lstStyle/>
          <a:p>
            <a:pPr algn="l">
              <a:lnSpc>
                <a:spcPts val="6318"/>
              </a:lnSpc>
              <a:spcBef>
                <a:spcPct val="0"/>
              </a:spcBef>
            </a:pPr>
            <a:r>
              <a:rPr lang="en-US" sz="5265" spc="-437">
                <a:solidFill>
                  <a:srgbClr val="000000"/>
                </a:solidFill>
                <a:latin typeface="DejaVu Sans Light"/>
                <a:ea typeface="DejaVu Sans Light"/>
                <a:cs typeface="DejaVu Sans Light"/>
                <a:sym typeface="DejaVu Sans Light"/>
              </a:rPr>
              <a:t>A GUI in Java is a visual interface that allows users to interact with an application graphically, rather than using the command line. Instead of typing text commands, users can use buttons, menus, text fields, and other visual elements to interact with the application.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4524" y="9464039"/>
            <a:ext cx="482600" cy="480219"/>
            <a:chOff x="0" y="0"/>
            <a:chExt cx="643467" cy="640292"/>
          </a:xfrm>
        </p:grpSpPr>
        <p:sp>
          <p:nvSpPr>
            <p:cNvPr name="Freeform 3" id="3"/>
            <p:cNvSpPr/>
            <p:nvPr/>
          </p:nvSpPr>
          <p:spPr>
            <a:xfrm flipH="false" flipV="false" rot="0">
              <a:off x="0" y="0"/>
              <a:ext cx="642620" cy="640080"/>
            </a:xfrm>
            <a:custGeom>
              <a:avLst/>
              <a:gdLst/>
              <a:ahLst/>
              <a:cxnLst/>
              <a:rect r="r" b="b" t="t" l="l"/>
              <a:pathLst>
                <a:path h="640080" w="642620">
                  <a:moveTo>
                    <a:pt x="642620" y="0"/>
                  </a:moveTo>
                  <a:lnTo>
                    <a:pt x="0" y="0"/>
                  </a:lnTo>
                  <a:lnTo>
                    <a:pt x="0" y="640080"/>
                  </a:lnTo>
                  <a:lnTo>
                    <a:pt x="642620" y="640080"/>
                  </a:lnTo>
                  <a:lnTo>
                    <a:pt x="642620" y="0"/>
                  </a:lnTo>
                  <a:close/>
                </a:path>
              </a:pathLst>
            </a:custGeom>
            <a:solidFill>
              <a:srgbClr val="FF3128"/>
            </a:solidFill>
          </p:spPr>
        </p:sp>
      </p:grpSp>
      <p:grpSp>
        <p:nvGrpSpPr>
          <p:cNvPr name="Group 4" id="4"/>
          <p:cNvGrpSpPr/>
          <p:nvPr/>
        </p:nvGrpSpPr>
        <p:grpSpPr>
          <a:xfrm rot="0">
            <a:off x="658588" y="419044"/>
            <a:ext cx="479425" cy="476250"/>
            <a:chOff x="0" y="0"/>
            <a:chExt cx="639233" cy="635000"/>
          </a:xfrm>
        </p:grpSpPr>
        <p:sp>
          <p:nvSpPr>
            <p:cNvPr name="Freeform 5" id="5"/>
            <p:cNvSpPr/>
            <p:nvPr/>
          </p:nvSpPr>
          <p:spPr>
            <a:xfrm flipH="false" flipV="false" rot="0">
              <a:off x="0" y="0"/>
              <a:ext cx="638556" cy="634619"/>
            </a:xfrm>
            <a:custGeom>
              <a:avLst/>
              <a:gdLst/>
              <a:ahLst/>
              <a:cxnLst/>
              <a:rect r="r" b="b" t="t" l="l"/>
              <a:pathLst>
                <a:path h="634619" w="638556">
                  <a:moveTo>
                    <a:pt x="638556" y="0"/>
                  </a:moveTo>
                  <a:lnTo>
                    <a:pt x="0" y="0"/>
                  </a:lnTo>
                  <a:lnTo>
                    <a:pt x="0" y="634619"/>
                  </a:lnTo>
                  <a:lnTo>
                    <a:pt x="638556" y="634619"/>
                  </a:lnTo>
                  <a:lnTo>
                    <a:pt x="638556" y="0"/>
                  </a:lnTo>
                  <a:close/>
                </a:path>
              </a:pathLst>
            </a:custGeom>
            <a:solidFill>
              <a:srgbClr val="FF3128"/>
            </a:solidFill>
          </p:spPr>
        </p:sp>
      </p:grpSp>
      <p:sp>
        <p:nvSpPr>
          <p:cNvPr name="Freeform 6" id="6"/>
          <p:cNvSpPr/>
          <p:nvPr/>
        </p:nvSpPr>
        <p:spPr>
          <a:xfrm flipH="false" flipV="false" rot="0">
            <a:off x="728924" y="571484"/>
            <a:ext cx="346869" cy="181769"/>
          </a:xfrm>
          <a:custGeom>
            <a:avLst/>
            <a:gdLst/>
            <a:ahLst/>
            <a:cxnLst/>
            <a:rect r="r" b="b" t="t" l="l"/>
            <a:pathLst>
              <a:path h="181769" w="346869">
                <a:moveTo>
                  <a:pt x="0" y="0"/>
                </a:moveTo>
                <a:lnTo>
                  <a:pt x="346868" y="0"/>
                </a:lnTo>
                <a:lnTo>
                  <a:pt x="346868" y="181768"/>
                </a:lnTo>
                <a:lnTo>
                  <a:pt x="0" y="1817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2309145" y="753252"/>
            <a:ext cx="13670343" cy="723900"/>
          </a:xfrm>
          <a:prstGeom prst="rect">
            <a:avLst/>
          </a:prstGeom>
        </p:spPr>
        <p:txBody>
          <a:bodyPr anchor="t" rtlCol="false" tIns="0" lIns="0" bIns="0" rIns="0">
            <a:spAutoFit/>
          </a:bodyPr>
          <a:lstStyle/>
          <a:p>
            <a:pPr algn="l">
              <a:lnSpc>
                <a:spcPts val="5759"/>
              </a:lnSpc>
            </a:pPr>
            <a:r>
              <a:rPr lang="en-US" b="true" sz="4799" spc="266">
                <a:solidFill>
                  <a:srgbClr val="1E1E1E"/>
                </a:solidFill>
                <a:latin typeface="Tahoma Bold"/>
                <a:ea typeface="Tahoma Bold"/>
                <a:cs typeface="Tahoma Bold"/>
                <a:sym typeface="Tahoma Bold"/>
              </a:rPr>
              <a:t>Different ways to program GUIs in Java</a:t>
            </a:r>
          </a:p>
        </p:txBody>
      </p:sp>
      <p:sp>
        <p:nvSpPr>
          <p:cNvPr name="TextBox 8" id="8"/>
          <p:cNvSpPr txBox="true"/>
          <p:nvPr/>
        </p:nvSpPr>
        <p:spPr>
          <a:xfrm rot="0">
            <a:off x="9039541" y="9745027"/>
            <a:ext cx="209550" cy="247650"/>
          </a:xfrm>
          <a:prstGeom prst="rect">
            <a:avLst/>
          </a:prstGeom>
        </p:spPr>
        <p:txBody>
          <a:bodyPr anchor="t" rtlCol="false" tIns="0" lIns="0" bIns="0" rIns="0">
            <a:spAutoFit/>
          </a:bodyPr>
          <a:lstStyle/>
          <a:p>
            <a:pPr algn="l">
              <a:lnSpc>
                <a:spcPts val="1950"/>
              </a:lnSpc>
            </a:pPr>
            <a:r>
              <a:rPr lang="en-US" sz="1625" spc="-134">
                <a:solidFill>
                  <a:srgbClr val="1E1E1E"/>
                </a:solidFill>
                <a:latin typeface="DejaVu Sans Light"/>
                <a:ea typeface="DejaVu Sans Light"/>
                <a:cs typeface="DejaVu Sans Light"/>
                <a:sym typeface="DejaVu Sans Light"/>
              </a:rPr>
              <a:t>3</a:t>
            </a:r>
          </a:p>
        </p:txBody>
      </p:sp>
      <p:sp>
        <p:nvSpPr>
          <p:cNvPr name="TextBox 9" id="9"/>
          <p:cNvSpPr txBox="true"/>
          <p:nvPr/>
        </p:nvSpPr>
        <p:spPr>
          <a:xfrm rot="0">
            <a:off x="1357968" y="2192077"/>
            <a:ext cx="15572696" cy="6809450"/>
          </a:xfrm>
          <a:prstGeom prst="rect">
            <a:avLst/>
          </a:prstGeom>
        </p:spPr>
        <p:txBody>
          <a:bodyPr anchor="t" rtlCol="false" tIns="0" lIns="0" bIns="0" rIns="0">
            <a:spAutoFit/>
          </a:bodyPr>
          <a:lstStyle/>
          <a:p>
            <a:pPr algn="l">
              <a:lnSpc>
                <a:spcPts val="4916"/>
              </a:lnSpc>
            </a:pPr>
            <a:r>
              <a:rPr lang="en-US" b="true" sz="3840" spc="-268">
                <a:solidFill>
                  <a:srgbClr val="000000"/>
                </a:solidFill>
                <a:latin typeface="DejaVu Sans Bold"/>
                <a:ea typeface="DejaVu Sans Bold"/>
                <a:cs typeface="DejaVu Sans Bold"/>
                <a:sym typeface="DejaVu Sans Bold"/>
              </a:rPr>
              <a:t>AWT (Abstract Window Toolkit)</a:t>
            </a:r>
          </a:p>
          <a:p>
            <a:pPr algn="l">
              <a:lnSpc>
                <a:spcPts val="4916"/>
              </a:lnSpc>
            </a:pPr>
            <a:r>
              <a:rPr lang="en-US" sz="3840" spc="-268">
                <a:solidFill>
                  <a:srgbClr val="000000"/>
                </a:solidFill>
                <a:latin typeface="DejaVu Sans Light"/>
                <a:ea typeface="DejaVu Sans Light"/>
                <a:cs typeface="DejaVu Sans Light"/>
                <a:sym typeface="DejaVu Sans Light"/>
              </a:rPr>
              <a:t>Is an older library that is also part of the Java standard library. </a:t>
            </a:r>
          </a:p>
          <a:p>
            <a:pPr algn="l">
              <a:lnSpc>
                <a:spcPts val="4916"/>
              </a:lnSpc>
            </a:pPr>
            <a:r>
              <a:rPr lang="en-US" b="true" sz="3840" spc="-268">
                <a:solidFill>
                  <a:srgbClr val="000000"/>
                </a:solidFill>
                <a:latin typeface="DejaVu Sans Bold"/>
                <a:ea typeface="DejaVu Sans Bold"/>
                <a:cs typeface="DejaVu Sans Bold"/>
                <a:sym typeface="DejaVu Sans Bold"/>
              </a:rPr>
              <a:t>Swing</a:t>
            </a:r>
          </a:p>
          <a:p>
            <a:pPr algn="l">
              <a:lnSpc>
                <a:spcPts val="4916"/>
              </a:lnSpc>
            </a:pPr>
            <a:r>
              <a:rPr lang="en-US" sz="3840" spc="-268">
                <a:solidFill>
                  <a:srgbClr val="000000"/>
                </a:solidFill>
                <a:latin typeface="DejaVu Sans Light"/>
                <a:ea typeface="DejaVu Sans Light"/>
                <a:cs typeface="DejaVu Sans Light"/>
                <a:sym typeface="DejaVu Sans Light"/>
              </a:rPr>
              <a:t>Is a graphics library that has been part of the Java standard library since JDK 1.2. </a:t>
            </a:r>
          </a:p>
          <a:p>
            <a:pPr algn="l">
              <a:lnSpc>
                <a:spcPts val="4916"/>
              </a:lnSpc>
            </a:pPr>
            <a:r>
              <a:rPr lang="en-US" b="true" sz="3840" spc="-268">
                <a:solidFill>
                  <a:srgbClr val="000000"/>
                </a:solidFill>
                <a:latin typeface="DejaVu Sans Bold"/>
                <a:ea typeface="DejaVu Sans Bold"/>
                <a:cs typeface="DejaVu Sans Bold"/>
                <a:sym typeface="DejaVu Sans Bold"/>
              </a:rPr>
              <a:t>SWT (Standard Widget Toolkit)</a:t>
            </a:r>
          </a:p>
          <a:p>
            <a:pPr algn="l">
              <a:lnSpc>
                <a:spcPts val="4916"/>
              </a:lnSpc>
            </a:pPr>
            <a:r>
              <a:rPr lang="en-US" sz="3840" spc="-268">
                <a:solidFill>
                  <a:srgbClr val="000000"/>
                </a:solidFill>
                <a:latin typeface="DejaVu Sans Light"/>
                <a:ea typeface="DejaVu Sans Light"/>
                <a:cs typeface="DejaVu Sans Light"/>
                <a:sym typeface="DejaVu Sans Light"/>
              </a:rPr>
              <a:t>Is a toolkit for building graphical interfaces in Java using native operating system.</a:t>
            </a:r>
          </a:p>
          <a:p>
            <a:pPr algn="l">
              <a:lnSpc>
                <a:spcPts val="4916"/>
              </a:lnSpc>
            </a:pPr>
            <a:r>
              <a:rPr lang="en-US" b="true" sz="3840" spc="-268">
                <a:solidFill>
                  <a:srgbClr val="000000"/>
                </a:solidFill>
                <a:latin typeface="DejaVu Sans Bold"/>
                <a:ea typeface="DejaVu Sans Bold"/>
                <a:cs typeface="DejaVu Sans Bold"/>
                <a:sym typeface="DejaVu Sans Bold"/>
              </a:rPr>
              <a:t>JavaFX</a:t>
            </a:r>
          </a:p>
          <a:p>
            <a:pPr algn="l">
              <a:lnSpc>
                <a:spcPts val="4916"/>
              </a:lnSpc>
            </a:pPr>
            <a:r>
              <a:rPr lang="en-US" sz="3840" spc="-268">
                <a:solidFill>
                  <a:srgbClr val="000000"/>
                </a:solidFill>
                <a:latin typeface="DejaVu Sans Light"/>
                <a:ea typeface="DejaVu Sans Light"/>
                <a:cs typeface="DejaVu Sans Light"/>
                <a:sym typeface="DejaVu Sans Light"/>
              </a:rPr>
              <a:t>Is a platform for creating graphical user interface (GUI) applications in Java.</a:t>
            </a:r>
          </a:p>
        </p:txBody>
      </p:sp>
      <p:sp>
        <p:nvSpPr>
          <p:cNvPr name="TextBox 10" id="10"/>
          <p:cNvSpPr txBox="true"/>
          <p:nvPr/>
        </p:nvSpPr>
        <p:spPr>
          <a:xfrm rot="0">
            <a:off x="639825" y="9759818"/>
            <a:ext cx="3958521" cy="180975"/>
          </a:xfrm>
          <a:prstGeom prst="rect">
            <a:avLst/>
          </a:prstGeom>
        </p:spPr>
        <p:txBody>
          <a:bodyPr anchor="t" rtlCol="false" tIns="0" lIns="0" bIns="0" rIns="0">
            <a:spAutoFit/>
          </a:bodyPr>
          <a:lstStyle/>
          <a:p>
            <a:pPr algn="l">
              <a:lnSpc>
                <a:spcPts val="1425"/>
              </a:lnSpc>
            </a:pPr>
            <a:r>
              <a:rPr lang="en-US" sz="1187" spc="-23">
                <a:solidFill>
                  <a:srgbClr val="333333"/>
                </a:solidFill>
                <a:latin typeface="DejaVu Sans Light"/>
                <a:ea typeface="DejaVu Sans Light"/>
                <a:cs typeface="DejaVu Sans Light"/>
                <a:sym typeface="DejaVu Sans Light"/>
              </a:rPr>
              <a:t>© Copyright Universidad Europea. All rights reserved.</a:t>
            </a:r>
          </a:p>
        </p:txBody>
      </p:sp>
      <p:sp>
        <p:nvSpPr>
          <p:cNvPr name="Freeform 11" id="11"/>
          <p:cNvSpPr/>
          <p:nvPr/>
        </p:nvSpPr>
        <p:spPr>
          <a:xfrm flipH="false" flipV="false" rot="0">
            <a:off x="15995649" y="294465"/>
            <a:ext cx="1641475" cy="1641475"/>
          </a:xfrm>
          <a:custGeom>
            <a:avLst/>
            <a:gdLst/>
            <a:ahLst/>
            <a:cxnLst/>
            <a:rect r="r" b="b" t="t" l="l"/>
            <a:pathLst>
              <a:path h="1641475" w="1641475">
                <a:moveTo>
                  <a:pt x="0" y="0"/>
                </a:moveTo>
                <a:lnTo>
                  <a:pt x="1641475" y="0"/>
                </a:lnTo>
                <a:lnTo>
                  <a:pt x="1641475" y="1641475"/>
                </a:lnTo>
                <a:lnTo>
                  <a:pt x="0" y="1641475"/>
                </a:lnTo>
                <a:lnTo>
                  <a:pt x="0" y="0"/>
                </a:lnTo>
                <a:close/>
              </a:path>
            </a:pathLst>
          </a:custGeom>
          <a:blipFill>
            <a:blip r:embed="rId4"/>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4524" y="9464039"/>
            <a:ext cx="482600" cy="480219"/>
            <a:chOff x="0" y="0"/>
            <a:chExt cx="643467" cy="640292"/>
          </a:xfrm>
        </p:grpSpPr>
        <p:sp>
          <p:nvSpPr>
            <p:cNvPr name="Freeform 3" id="3"/>
            <p:cNvSpPr/>
            <p:nvPr/>
          </p:nvSpPr>
          <p:spPr>
            <a:xfrm flipH="false" flipV="false" rot="0">
              <a:off x="0" y="0"/>
              <a:ext cx="642620" cy="640080"/>
            </a:xfrm>
            <a:custGeom>
              <a:avLst/>
              <a:gdLst/>
              <a:ahLst/>
              <a:cxnLst/>
              <a:rect r="r" b="b" t="t" l="l"/>
              <a:pathLst>
                <a:path h="640080" w="642620">
                  <a:moveTo>
                    <a:pt x="642620" y="0"/>
                  </a:moveTo>
                  <a:lnTo>
                    <a:pt x="0" y="0"/>
                  </a:lnTo>
                  <a:lnTo>
                    <a:pt x="0" y="640080"/>
                  </a:lnTo>
                  <a:lnTo>
                    <a:pt x="642620" y="640080"/>
                  </a:lnTo>
                  <a:lnTo>
                    <a:pt x="642620" y="0"/>
                  </a:lnTo>
                  <a:close/>
                </a:path>
              </a:pathLst>
            </a:custGeom>
            <a:solidFill>
              <a:srgbClr val="FF3128"/>
            </a:solidFill>
          </p:spPr>
        </p:sp>
      </p:grpSp>
      <p:grpSp>
        <p:nvGrpSpPr>
          <p:cNvPr name="Group 4" id="4"/>
          <p:cNvGrpSpPr/>
          <p:nvPr/>
        </p:nvGrpSpPr>
        <p:grpSpPr>
          <a:xfrm rot="0">
            <a:off x="658588" y="419044"/>
            <a:ext cx="479425" cy="476250"/>
            <a:chOff x="0" y="0"/>
            <a:chExt cx="639233" cy="635000"/>
          </a:xfrm>
        </p:grpSpPr>
        <p:sp>
          <p:nvSpPr>
            <p:cNvPr name="Freeform 5" id="5"/>
            <p:cNvSpPr/>
            <p:nvPr/>
          </p:nvSpPr>
          <p:spPr>
            <a:xfrm flipH="false" flipV="false" rot="0">
              <a:off x="0" y="0"/>
              <a:ext cx="638556" cy="634619"/>
            </a:xfrm>
            <a:custGeom>
              <a:avLst/>
              <a:gdLst/>
              <a:ahLst/>
              <a:cxnLst/>
              <a:rect r="r" b="b" t="t" l="l"/>
              <a:pathLst>
                <a:path h="634619" w="638556">
                  <a:moveTo>
                    <a:pt x="638556" y="0"/>
                  </a:moveTo>
                  <a:lnTo>
                    <a:pt x="0" y="0"/>
                  </a:lnTo>
                  <a:lnTo>
                    <a:pt x="0" y="634619"/>
                  </a:lnTo>
                  <a:lnTo>
                    <a:pt x="638556" y="634619"/>
                  </a:lnTo>
                  <a:lnTo>
                    <a:pt x="638556" y="0"/>
                  </a:lnTo>
                  <a:close/>
                </a:path>
              </a:pathLst>
            </a:custGeom>
            <a:solidFill>
              <a:srgbClr val="FF3128"/>
            </a:solidFill>
          </p:spPr>
        </p:sp>
      </p:grpSp>
      <p:sp>
        <p:nvSpPr>
          <p:cNvPr name="Freeform 6" id="6"/>
          <p:cNvSpPr/>
          <p:nvPr/>
        </p:nvSpPr>
        <p:spPr>
          <a:xfrm flipH="false" flipV="false" rot="0">
            <a:off x="728924" y="571484"/>
            <a:ext cx="346869" cy="181769"/>
          </a:xfrm>
          <a:custGeom>
            <a:avLst/>
            <a:gdLst/>
            <a:ahLst/>
            <a:cxnLst/>
            <a:rect r="r" b="b" t="t" l="l"/>
            <a:pathLst>
              <a:path h="181769" w="346869">
                <a:moveTo>
                  <a:pt x="0" y="0"/>
                </a:moveTo>
                <a:lnTo>
                  <a:pt x="346868" y="0"/>
                </a:lnTo>
                <a:lnTo>
                  <a:pt x="346868" y="181768"/>
                </a:lnTo>
                <a:lnTo>
                  <a:pt x="0" y="1817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2601638" y="1224542"/>
            <a:ext cx="12875806" cy="8430196"/>
            <a:chOff x="0" y="0"/>
            <a:chExt cx="2535075" cy="1659794"/>
          </a:xfrm>
        </p:grpSpPr>
        <p:sp>
          <p:nvSpPr>
            <p:cNvPr name="Freeform 8" id="8"/>
            <p:cNvSpPr/>
            <p:nvPr/>
          </p:nvSpPr>
          <p:spPr>
            <a:xfrm flipH="false" flipV="false" rot="0">
              <a:off x="0" y="0"/>
              <a:ext cx="2535075" cy="1659794"/>
            </a:xfrm>
            <a:custGeom>
              <a:avLst/>
              <a:gdLst/>
              <a:ahLst/>
              <a:cxnLst/>
              <a:rect r="r" b="b" t="t" l="l"/>
              <a:pathLst>
                <a:path h="1659794" w="2535075">
                  <a:moveTo>
                    <a:pt x="0" y="0"/>
                  </a:moveTo>
                  <a:lnTo>
                    <a:pt x="2535075" y="0"/>
                  </a:lnTo>
                  <a:lnTo>
                    <a:pt x="2535075" y="1659794"/>
                  </a:lnTo>
                  <a:lnTo>
                    <a:pt x="0" y="1659794"/>
                  </a:lnTo>
                  <a:close/>
                </a:path>
              </a:pathLst>
            </a:custGeom>
            <a:blipFill>
              <a:blip r:embed="rId4"/>
              <a:stretch>
                <a:fillRect l="0" t="-88" r="0" b="-88"/>
              </a:stretch>
            </a:blipFill>
          </p:spPr>
        </p:sp>
      </p:grpSp>
      <p:sp>
        <p:nvSpPr>
          <p:cNvPr name="TextBox 9" id="9"/>
          <p:cNvSpPr txBox="true"/>
          <p:nvPr/>
        </p:nvSpPr>
        <p:spPr>
          <a:xfrm rot="0">
            <a:off x="3265678" y="391302"/>
            <a:ext cx="11547728" cy="733425"/>
          </a:xfrm>
          <a:prstGeom prst="rect">
            <a:avLst/>
          </a:prstGeom>
        </p:spPr>
        <p:txBody>
          <a:bodyPr anchor="t" rtlCol="false" tIns="0" lIns="0" bIns="0" rIns="0">
            <a:spAutoFit/>
          </a:bodyPr>
          <a:lstStyle/>
          <a:p>
            <a:pPr algn="l">
              <a:lnSpc>
                <a:spcPts val="5879"/>
              </a:lnSpc>
            </a:pPr>
            <a:r>
              <a:rPr lang="en-US" b="true" sz="4899" spc="-34">
                <a:solidFill>
                  <a:srgbClr val="1E1E1E"/>
                </a:solidFill>
                <a:latin typeface="Tahoma Bold"/>
                <a:ea typeface="Tahoma Bold"/>
                <a:cs typeface="Tahoma Bold"/>
                <a:sym typeface="Tahoma Bold"/>
              </a:rPr>
              <a:t>Comparison of their characteristics:</a:t>
            </a:r>
          </a:p>
        </p:txBody>
      </p:sp>
      <p:sp>
        <p:nvSpPr>
          <p:cNvPr name="TextBox 10" id="10"/>
          <p:cNvSpPr txBox="true"/>
          <p:nvPr/>
        </p:nvSpPr>
        <p:spPr>
          <a:xfrm rot="0">
            <a:off x="9039541" y="9745027"/>
            <a:ext cx="209550" cy="247650"/>
          </a:xfrm>
          <a:prstGeom prst="rect">
            <a:avLst/>
          </a:prstGeom>
        </p:spPr>
        <p:txBody>
          <a:bodyPr anchor="t" rtlCol="false" tIns="0" lIns="0" bIns="0" rIns="0">
            <a:spAutoFit/>
          </a:bodyPr>
          <a:lstStyle/>
          <a:p>
            <a:pPr algn="l">
              <a:lnSpc>
                <a:spcPts val="1950"/>
              </a:lnSpc>
            </a:pPr>
            <a:r>
              <a:rPr lang="en-US" sz="1625" spc="-134">
                <a:solidFill>
                  <a:srgbClr val="1E1E1E"/>
                </a:solidFill>
                <a:latin typeface="DejaVu Sans Light"/>
                <a:ea typeface="DejaVu Sans Light"/>
                <a:cs typeface="DejaVu Sans Light"/>
                <a:sym typeface="DejaVu Sans Light"/>
              </a:rPr>
              <a:t>4</a:t>
            </a:r>
          </a:p>
        </p:txBody>
      </p:sp>
      <p:sp>
        <p:nvSpPr>
          <p:cNvPr name="TextBox 11" id="11"/>
          <p:cNvSpPr txBox="true"/>
          <p:nvPr/>
        </p:nvSpPr>
        <p:spPr>
          <a:xfrm rot="0">
            <a:off x="639825" y="9759818"/>
            <a:ext cx="3958521" cy="180975"/>
          </a:xfrm>
          <a:prstGeom prst="rect">
            <a:avLst/>
          </a:prstGeom>
        </p:spPr>
        <p:txBody>
          <a:bodyPr anchor="t" rtlCol="false" tIns="0" lIns="0" bIns="0" rIns="0">
            <a:spAutoFit/>
          </a:bodyPr>
          <a:lstStyle/>
          <a:p>
            <a:pPr algn="l">
              <a:lnSpc>
                <a:spcPts val="1425"/>
              </a:lnSpc>
            </a:pPr>
            <a:r>
              <a:rPr lang="en-US" sz="1187" spc="-23">
                <a:solidFill>
                  <a:srgbClr val="333333"/>
                </a:solidFill>
                <a:latin typeface="DejaVu Sans Light"/>
                <a:ea typeface="DejaVu Sans Light"/>
                <a:cs typeface="DejaVu Sans Light"/>
                <a:sym typeface="DejaVu Sans Light"/>
              </a:rPr>
              <a:t>© Copyright Universidad Europea. All rights reserved.</a:t>
            </a:r>
          </a:p>
        </p:txBody>
      </p:sp>
      <p:sp>
        <p:nvSpPr>
          <p:cNvPr name="Freeform 12" id="12"/>
          <p:cNvSpPr/>
          <p:nvPr/>
        </p:nvSpPr>
        <p:spPr>
          <a:xfrm flipH="false" flipV="false" rot="0">
            <a:off x="15859125" y="381778"/>
            <a:ext cx="1777999" cy="1777999"/>
          </a:xfrm>
          <a:custGeom>
            <a:avLst/>
            <a:gdLst/>
            <a:ahLst/>
            <a:cxnLst/>
            <a:rect r="r" b="b" t="t" l="l"/>
            <a:pathLst>
              <a:path h="1777999" w="1777999">
                <a:moveTo>
                  <a:pt x="0" y="0"/>
                </a:moveTo>
                <a:lnTo>
                  <a:pt x="1777999" y="0"/>
                </a:lnTo>
                <a:lnTo>
                  <a:pt x="1777999" y="1777998"/>
                </a:lnTo>
                <a:lnTo>
                  <a:pt x="0" y="1777998"/>
                </a:lnTo>
                <a:lnTo>
                  <a:pt x="0" y="0"/>
                </a:lnTo>
                <a:close/>
              </a:path>
            </a:pathLst>
          </a:custGeom>
          <a:blipFill>
            <a:blip r:embed="rId5"/>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4524" y="9464039"/>
            <a:ext cx="482600" cy="480219"/>
            <a:chOff x="0" y="0"/>
            <a:chExt cx="643467" cy="640292"/>
          </a:xfrm>
        </p:grpSpPr>
        <p:sp>
          <p:nvSpPr>
            <p:cNvPr name="Freeform 3" id="3"/>
            <p:cNvSpPr/>
            <p:nvPr/>
          </p:nvSpPr>
          <p:spPr>
            <a:xfrm flipH="false" flipV="false" rot="0">
              <a:off x="0" y="0"/>
              <a:ext cx="642620" cy="640080"/>
            </a:xfrm>
            <a:custGeom>
              <a:avLst/>
              <a:gdLst/>
              <a:ahLst/>
              <a:cxnLst/>
              <a:rect r="r" b="b" t="t" l="l"/>
              <a:pathLst>
                <a:path h="640080" w="642620">
                  <a:moveTo>
                    <a:pt x="642620" y="0"/>
                  </a:moveTo>
                  <a:lnTo>
                    <a:pt x="0" y="0"/>
                  </a:lnTo>
                  <a:lnTo>
                    <a:pt x="0" y="640080"/>
                  </a:lnTo>
                  <a:lnTo>
                    <a:pt x="642620" y="640080"/>
                  </a:lnTo>
                  <a:lnTo>
                    <a:pt x="642620" y="0"/>
                  </a:lnTo>
                  <a:close/>
                </a:path>
              </a:pathLst>
            </a:custGeom>
            <a:solidFill>
              <a:srgbClr val="FF3128"/>
            </a:solidFill>
          </p:spPr>
        </p:sp>
      </p:grpSp>
      <p:grpSp>
        <p:nvGrpSpPr>
          <p:cNvPr name="Group 4" id="4"/>
          <p:cNvGrpSpPr/>
          <p:nvPr/>
        </p:nvGrpSpPr>
        <p:grpSpPr>
          <a:xfrm rot="0">
            <a:off x="658588" y="419044"/>
            <a:ext cx="479425" cy="476250"/>
            <a:chOff x="0" y="0"/>
            <a:chExt cx="639233" cy="635000"/>
          </a:xfrm>
        </p:grpSpPr>
        <p:sp>
          <p:nvSpPr>
            <p:cNvPr name="Freeform 5" id="5"/>
            <p:cNvSpPr/>
            <p:nvPr/>
          </p:nvSpPr>
          <p:spPr>
            <a:xfrm flipH="false" flipV="false" rot="0">
              <a:off x="0" y="0"/>
              <a:ext cx="638556" cy="634619"/>
            </a:xfrm>
            <a:custGeom>
              <a:avLst/>
              <a:gdLst/>
              <a:ahLst/>
              <a:cxnLst/>
              <a:rect r="r" b="b" t="t" l="l"/>
              <a:pathLst>
                <a:path h="634619" w="638556">
                  <a:moveTo>
                    <a:pt x="638556" y="0"/>
                  </a:moveTo>
                  <a:lnTo>
                    <a:pt x="0" y="0"/>
                  </a:lnTo>
                  <a:lnTo>
                    <a:pt x="0" y="634619"/>
                  </a:lnTo>
                  <a:lnTo>
                    <a:pt x="638556" y="634619"/>
                  </a:lnTo>
                  <a:lnTo>
                    <a:pt x="638556" y="0"/>
                  </a:lnTo>
                  <a:close/>
                </a:path>
              </a:pathLst>
            </a:custGeom>
            <a:solidFill>
              <a:srgbClr val="FF3128"/>
            </a:solidFill>
          </p:spPr>
        </p:sp>
      </p:grpSp>
      <p:sp>
        <p:nvSpPr>
          <p:cNvPr name="Freeform 6" id="6"/>
          <p:cNvSpPr/>
          <p:nvPr/>
        </p:nvSpPr>
        <p:spPr>
          <a:xfrm flipH="false" flipV="false" rot="0">
            <a:off x="728924" y="571484"/>
            <a:ext cx="346869" cy="181769"/>
          </a:xfrm>
          <a:custGeom>
            <a:avLst/>
            <a:gdLst/>
            <a:ahLst/>
            <a:cxnLst/>
            <a:rect r="r" b="b" t="t" l="l"/>
            <a:pathLst>
              <a:path h="181769" w="346869">
                <a:moveTo>
                  <a:pt x="0" y="0"/>
                </a:moveTo>
                <a:lnTo>
                  <a:pt x="346868" y="0"/>
                </a:lnTo>
                <a:lnTo>
                  <a:pt x="346868" y="181768"/>
                </a:lnTo>
                <a:lnTo>
                  <a:pt x="0" y="1817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619727" y="2554368"/>
            <a:ext cx="14515981" cy="1809750"/>
          </a:xfrm>
          <a:prstGeom prst="rect">
            <a:avLst/>
          </a:prstGeom>
        </p:spPr>
        <p:txBody>
          <a:bodyPr anchor="t" rtlCol="false" tIns="0" lIns="0" bIns="0" rIns="0">
            <a:spAutoFit/>
          </a:bodyPr>
          <a:lstStyle/>
          <a:p>
            <a:pPr algn="l">
              <a:lnSpc>
                <a:spcPts val="4758"/>
              </a:lnSpc>
              <a:spcBef>
                <a:spcPct val="0"/>
              </a:spcBef>
            </a:pPr>
            <a:r>
              <a:rPr lang="en-US" sz="3965" spc="-329">
                <a:solidFill>
                  <a:srgbClr val="000000"/>
                </a:solidFill>
                <a:latin typeface="DejaVu Sans Light"/>
                <a:ea typeface="DejaVu Sans Light"/>
                <a:cs typeface="DejaVu Sans Light"/>
                <a:sym typeface="DejaVu Sans Light"/>
              </a:rPr>
              <a:t>It is a graphical tool that simplifies the design of interfaces in JavaFX. It allows you to design user interfaces by dragging and dropping visual components, without the need to write code. </a:t>
            </a:r>
          </a:p>
        </p:txBody>
      </p:sp>
      <p:sp>
        <p:nvSpPr>
          <p:cNvPr name="Freeform 8" id="8"/>
          <p:cNvSpPr/>
          <p:nvPr/>
        </p:nvSpPr>
        <p:spPr>
          <a:xfrm flipH="false" flipV="false" rot="0">
            <a:off x="12030433" y="5026106"/>
            <a:ext cx="4105275" cy="990599"/>
          </a:xfrm>
          <a:custGeom>
            <a:avLst/>
            <a:gdLst/>
            <a:ahLst/>
            <a:cxnLst/>
            <a:rect r="r" b="b" t="t" l="l"/>
            <a:pathLst>
              <a:path h="990599" w="4105275">
                <a:moveTo>
                  <a:pt x="0" y="0"/>
                </a:moveTo>
                <a:lnTo>
                  <a:pt x="4105275" y="0"/>
                </a:lnTo>
                <a:lnTo>
                  <a:pt x="4105275" y="990599"/>
                </a:lnTo>
                <a:lnTo>
                  <a:pt x="0" y="990599"/>
                </a:lnTo>
                <a:lnTo>
                  <a:pt x="0" y="0"/>
                </a:lnTo>
                <a:close/>
              </a:path>
            </a:pathLst>
          </a:custGeom>
          <a:blipFill>
            <a:blip r:embed="rId4"/>
            <a:stretch>
              <a:fillRect l="-73" t="0" r="-73" b="0"/>
            </a:stretch>
          </a:blipFill>
        </p:spPr>
      </p:sp>
      <p:sp>
        <p:nvSpPr>
          <p:cNvPr name="Freeform 9" id="9"/>
          <p:cNvSpPr/>
          <p:nvPr/>
        </p:nvSpPr>
        <p:spPr>
          <a:xfrm flipH="false" flipV="false" rot="0">
            <a:off x="14046133" y="419044"/>
            <a:ext cx="1803825" cy="1803825"/>
          </a:xfrm>
          <a:custGeom>
            <a:avLst/>
            <a:gdLst/>
            <a:ahLst/>
            <a:cxnLst/>
            <a:rect r="r" b="b" t="t" l="l"/>
            <a:pathLst>
              <a:path h="1803825" w="1803825">
                <a:moveTo>
                  <a:pt x="0" y="0"/>
                </a:moveTo>
                <a:lnTo>
                  <a:pt x="1803825" y="0"/>
                </a:lnTo>
                <a:lnTo>
                  <a:pt x="1803825" y="1803825"/>
                </a:lnTo>
                <a:lnTo>
                  <a:pt x="0" y="1803825"/>
                </a:lnTo>
                <a:lnTo>
                  <a:pt x="0" y="0"/>
                </a:lnTo>
                <a:close/>
              </a:path>
            </a:pathLst>
          </a:custGeom>
          <a:blipFill>
            <a:blip r:embed="rId5"/>
            <a:stretch>
              <a:fillRect l="0" t="0" r="0" b="0"/>
            </a:stretch>
          </a:blipFill>
        </p:spPr>
      </p:sp>
      <p:sp>
        <p:nvSpPr>
          <p:cNvPr name="TextBox 10" id="10"/>
          <p:cNvSpPr txBox="true"/>
          <p:nvPr/>
        </p:nvSpPr>
        <p:spPr>
          <a:xfrm rot="0">
            <a:off x="1619727" y="1028700"/>
            <a:ext cx="4536548" cy="755811"/>
          </a:xfrm>
          <a:prstGeom prst="rect">
            <a:avLst/>
          </a:prstGeom>
        </p:spPr>
        <p:txBody>
          <a:bodyPr anchor="t" rtlCol="false" tIns="0" lIns="0" bIns="0" rIns="0">
            <a:spAutoFit/>
          </a:bodyPr>
          <a:lstStyle/>
          <a:p>
            <a:pPr algn="l">
              <a:lnSpc>
                <a:spcPts val="6035"/>
              </a:lnSpc>
            </a:pPr>
            <a:r>
              <a:rPr lang="en-US" b="true" sz="5029" spc="-34">
                <a:solidFill>
                  <a:srgbClr val="1E1E1E"/>
                </a:solidFill>
                <a:latin typeface="Tahoma Bold"/>
                <a:ea typeface="Tahoma Bold"/>
                <a:cs typeface="Tahoma Bold"/>
                <a:sym typeface="Tahoma Bold"/>
              </a:rPr>
              <a:t>Scene Builder </a:t>
            </a:r>
          </a:p>
        </p:txBody>
      </p:sp>
      <p:sp>
        <p:nvSpPr>
          <p:cNvPr name="TextBox 11" id="11"/>
          <p:cNvSpPr txBox="true"/>
          <p:nvPr/>
        </p:nvSpPr>
        <p:spPr>
          <a:xfrm rot="0">
            <a:off x="9039541" y="9745027"/>
            <a:ext cx="209550" cy="247650"/>
          </a:xfrm>
          <a:prstGeom prst="rect">
            <a:avLst/>
          </a:prstGeom>
        </p:spPr>
        <p:txBody>
          <a:bodyPr anchor="t" rtlCol="false" tIns="0" lIns="0" bIns="0" rIns="0">
            <a:spAutoFit/>
          </a:bodyPr>
          <a:lstStyle/>
          <a:p>
            <a:pPr algn="l">
              <a:lnSpc>
                <a:spcPts val="1950"/>
              </a:lnSpc>
            </a:pPr>
            <a:r>
              <a:rPr lang="en-US" sz="1625" spc="-134">
                <a:solidFill>
                  <a:srgbClr val="1E1E1E"/>
                </a:solidFill>
                <a:latin typeface="DejaVu Sans Light"/>
                <a:ea typeface="DejaVu Sans Light"/>
                <a:cs typeface="DejaVu Sans Light"/>
                <a:sym typeface="DejaVu Sans Light"/>
              </a:rPr>
              <a:t>5</a:t>
            </a:r>
          </a:p>
        </p:txBody>
      </p:sp>
      <p:sp>
        <p:nvSpPr>
          <p:cNvPr name="TextBox 12" id="12"/>
          <p:cNvSpPr txBox="true"/>
          <p:nvPr/>
        </p:nvSpPr>
        <p:spPr>
          <a:xfrm rot="0">
            <a:off x="639825" y="9759818"/>
            <a:ext cx="3958521" cy="180975"/>
          </a:xfrm>
          <a:prstGeom prst="rect">
            <a:avLst/>
          </a:prstGeom>
        </p:spPr>
        <p:txBody>
          <a:bodyPr anchor="t" rtlCol="false" tIns="0" lIns="0" bIns="0" rIns="0">
            <a:spAutoFit/>
          </a:bodyPr>
          <a:lstStyle/>
          <a:p>
            <a:pPr algn="l">
              <a:lnSpc>
                <a:spcPts val="1425"/>
              </a:lnSpc>
            </a:pPr>
            <a:r>
              <a:rPr lang="en-US" sz="1187" spc="-23">
                <a:solidFill>
                  <a:srgbClr val="333333"/>
                </a:solidFill>
                <a:latin typeface="DejaVu Sans Light"/>
                <a:ea typeface="DejaVu Sans Light"/>
                <a:cs typeface="DejaVu Sans Light"/>
                <a:sym typeface="DejaVu Sans Light"/>
              </a:rPr>
              <a:t>© Copyright Universidad Europea. All rights reserved.</a:t>
            </a:r>
          </a:p>
        </p:txBody>
      </p:sp>
      <p:sp>
        <p:nvSpPr>
          <p:cNvPr name="TextBox 13" id="13"/>
          <p:cNvSpPr txBox="true"/>
          <p:nvPr/>
        </p:nvSpPr>
        <p:spPr>
          <a:xfrm rot="0">
            <a:off x="1619727" y="5143500"/>
            <a:ext cx="2607365" cy="755811"/>
          </a:xfrm>
          <a:prstGeom prst="rect">
            <a:avLst/>
          </a:prstGeom>
        </p:spPr>
        <p:txBody>
          <a:bodyPr anchor="t" rtlCol="false" tIns="0" lIns="0" bIns="0" rIns="0">
            <a:spAutoFit/>
          </a:bodyPr>
          <a:lstStyle/>
          <a:p>
            <a:pPr algn="l">
              <a:lnSpc>
                <a:spcPts val="6035"/>
              </a:lnSpc>
            </a:pPr>
            <a:r>
              <a:rPr lang="en-US" b="true" sz="5029" spc="-34">
                <a:solidFill>
                  <a:srgbClr val="1E1E1E"/>
                </a:solidFill>
                <a:latin typeface="Tahoma Bold"/>
                <a:ea typeface="Tahoma Bold"/>
                <a:cs typeface="Tahoma Bold"/>
                <a:sym typeface="Tahoma Bold"/>
              </a:rPr>
              <a:t>JFoenix</a:t>
            </a:r>
          </a:p>
        </p:txBody>
      </p:sp>
      <p:sp>
        <p:nvSpPr>
          <p:cNvPr name="TextBox 14" id="14"/>
          <p:cNvSpPr txBox="true"/>
          <p:nvPr/>
        </p:nvSpPr>
        <p:spPr>
          <a:xfrm rot="0">
            <a:off x="1619727" y="6670836"/>
            <a:ext cx="14515981" cy="3009900"/>
          </a:xfrm>
          <a:prstGeom prst="rect">
            <a:avLst/>
          </a:prstGeom>
        </p:spPr>
        <p:txBody>
          <a:bodyPr anchor="t" rtlCol="false" tIns="0" lIns="0" bIns="0" rIns="0">
            <a:spAutoFit/>
          </a:bodyPr>
          <a:lstStyle/>
          <a:p>
            <a:pPr algn="l">
              <a:lnSpc>
                <a:spcPts val="4758"/>
              </a:lnSpc>
            </a:pPr>
            <a:r>
              <a:rPr lang="en-US" sz="3965" spc="-329">
                <a:solidFill>
                  <a:srgbClr val="000000"/>
                </a:solidFill>
                <a:latin typeface="DejaVu Sans Light"/>
                <a:ea typeface="DejaVu Sans Light"/>
                <a:cs typeface="DejaVu Sans Light"/>
                <a:sym typeface="DejaVu Sans Light"/>
              </a:rPr>
              <a:t>It is a component library for JavaFX that provides UI controls with a modern style.</a:t>
            </a:r>
          </a:p>
          <a:p>
            <a:pPr algn="l">
              <a:lnSpc>
                <a:spcPts val="4758"/>
              </a:lnSpc>
            </a:pPr>
            <a:r>
              <a:rPr lang="en-US" sz="3965" spc="-329">
                <a:solidFill>
                  <a:srgbClr val="000000"/>
                </a:solidFill>
                <a:latin typeface="DejaVu Sans Light"/>
                <a:ea typeface="DejaVu Sans Light"/>
                <a:cs typeface="DejaVu Sans Light"/>
                <a:sym typeface="DejaVu Sans Light"/>
              </a:rPr>
              <a:t>JFoenix extends the standard JavaFX controls, adding new styles and functionality.</a:t>
            </a:r>
          </a:p>
          <a:p>
            <a:pPr algn="l">
              <a:lnSpc>
                <a:spcPts val="4758"/>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4524" y="9464039"/>
            <a:ext cx="482600" cy="480219"/>
            <a:chOff x="0" y="0"/>
            <a:chExt cx="643467" cy="640292"/>
          </a:xfrm>
        </p:grpSpPr>
        <p:sp>
          <p:nvSpPr>
            <p:cNvPr name="Freeform 3" id="3"/>
            <p:cNvSpPr/>
            <p:nvPr/>
          </p:nvSpPr>
          <p:spPr>
            <a:xfrm flipH="false" flipV="false" rot="0">
              <a:off x="0" y="0"/>
              <a:ext cx="642620" cy="640080"/>
            </a:xfrm>
            <a:custGeom>
              <a:avLst/>
              <a:gdLst/>
              <a:ahLst/>
              <a:cxnLst/>
              <a:rect r="r" b="b" t="t" l="l"/>
              <a:pathLst>
                <a:path h="640080" w="642620">
                  <a:moveTo>
                    <a:pt x="642620" y="0"/>
                  </a:moveTo>
                  <a:lnTo>
                    <a:pt x="0" y="0"/>
                  </a:lnTo>
                  <a:lnTo>
                    <a:pt x="0" y="640080"/>
                  </a:lnTo>
                  <a:lnTo>
                    <a:pt x="642620" y="640080"/>
                  </a:lnTo>
                  <a:lnTo>
                    <a:pt x="642620" y="0"/>
                  </a:lnTo>
                  <a:close/>
                </a:path>
              </a:pathLst>
            </a:custGeom>
            <a:solidFill>
              <a:srgbClr val="FF3128"/>
            </a:solidFill>
          </p:spPr>
        </p:sp>
      </p:grpSp>
      <p:grpSp>
        <p:nvGrpSpPr>
          <p:cNvPr name="Group 4" id="4"/>
          <p:cNvGrpSpPr/>
          <p:nvPr/>
        </p:nvGrpSpPr>
        <p:grpSpPr>
          <a:xfrm rot="0">
            <a:off x="658588" y="419044"/>
            <a:ext cx="479425" cy="476250"/>
            <a:chOff x="0" y="0"/>
            <a:chExt cx="639233" cy="635000"/>
          </a:xfrm>
        </p:grpSpPr>
        <p:sp>
          <p:nvSpPr>
            <p:cNvPr name="Freeform 5" id="5"/>
            <p:cNvSpPr/>
            <p:nvPr/>
          </p:nvSpPr>
          <p:spPr>
            <a:xfrm flipH="false" flipV="false" rot="0">
              <a:off x="0" y="0"/>
              <a:ext cx="638556" cy="634619"/>
            </a:xfrm>
            <a:custGeom>
              <a:avLst/>
              <a:gdLst/>
              <a:ahLst/>
              <a:cxnLst/>
              <a:rect r="r" b="b" t="t" l="l"/>
              <a:pathLst>
                <a:path h="634619" w="638556">
                  <a:moveTo>
                    <a:pt x="638556" y="0"/>
                  </a:moveTo>
                  <a:lnTo>
                    <a:pt x="0" y="0"/>
                  </a:lnTo>
                  <a:lnTo>
                    <a:pt x="0" y="634619"/>
                  </a:lnTo>
                  <a:lnTo>
                    <a:pt x="638556" y="634619"/>
                  </a:lnTo>
                  <a:lnTo>
                    <a:pt x="638556" y="0"/>
                  </a:lnTo>
                  <a:close/>
                </a:path>
              </a:pathLst>
            </a:custGeom>
            <a:solidFill>
              <a:srgbClr val="FF3128"/>
            </a:solidFill>
          </p:spPr>
        </p:sp>
      </p:grpSp>
      <p:sp>
        <p:nvSpPr>
          <p:cNvPr name="Freeform 6" id="6"/>
          <p:cNvSpPr/>
          <p:nvPr/>
        </p:nvSpPr>
        <p:spPr>
          <a:xfrm flipH="false" flipV="false" rot="0">
            <a:off x="728924" y="571484"/>
            <a:ext cx="346869" cy="181769"/>
          </a:xfrm>
          <a:custGeom>
            <a:avLst/>
            <a:gdLst/>
            <a:ahLst/>
            <a:cxnLst/>
            <a:rect r="r" b="b" t="t" l="l"/>
            <a:pathLst>
              <a:path h="181769" w="346869">
                <a:moveTo>
                  <a:pt x="0" y="0"/>
                </a:moveTo>
                <a:lnTo>
                  <a:pt x="346868" y="0"/>
                </a:lnTo>
                <a:lnTo>
                  <a:pt x="346868" y="181768"/>
                </a:lnTo>
                <a:lnTo>
                  <a:pt x="0" y="1817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6276335" y="753252"/>
            <a:ext cx="5507959" cy="985258"/>
          </a:xfrm>
          <a:prstGeom prst="rect">
            <a:avLst/>
          </a:prstGeom>
        </p:spPr>
        <p:txBody>
          <a:bodyPr anchor="t" rtlCol="false" tIns="0" lIns="0" bIns="0" rIns="0">
            <a:spAutoFit/>
          </a:bodyPr>
          <a:lstStyle/>
          <a:p>
            <a:pPr algn="l">
              <a:lnSpc>
                <a:spcPts val="7867"/>
              </a:lnSpc>
            </a:pPr>
            <a:r>
              <a:rPr lang="en-US" b="true" sz="6555" spc="-346">
                <a:solidFill>
                  <a:srgbClr val="1E1E1E"/>
                </a:solidFill>
                <a:latin typeface="Tahoma Bold"/>
                <a:ea typeface="Tahoma Bold"/>
                <a:cs typeface="Tahoma Bold"/>
                <a:sym typeface="Tahoma Bold"/>
              </a:rPr>
              <a:t>MVC in JavaFx </a:t>
            </a:r>
          </a:p>
        </p:txBody>
      </p:sp>
      <p:sp>
        <p:nvSpPr>
          <p:cNvPr name="TextBox 8" id="8"/>
          <p:cNvSpPr txBox="true"/>
          <p:nvPr/>
        </p:nvSpPr>
        <p:spPr>
          <a:xfrm rot="0">
            <a:off x="9039541" y="9745027"/>
            <a:ext cx="209550" cy="247650"/>
          </a:xfrm>
          <a:prstGeom prst="rect">
            <a:avLst/>
          </a:prstGeom>
        </p:spPr>
        <p:txBody>
          <a:bodyPr anchor="t" rtlCol="false" tIns="0" lIns="0" bIns="0" rIns="0">
            <a:spAutoFit/>
          </a:bodyPr>
          <a:lstStyle/>
          <a:p>
            <a:pPr algn="l">
              <a:lnSpc>
                <a:spcPts val="1950"/>
              </a:lnSpc>
            </a:pPr>
            <a:r>
              <a:rPr lang="en-US" sz="1625" spc="-134">
                <a:solidFill>
                  <a:srgbClr val="1E1E1E"/>
                </a:solidFill>
                <a:latin typeface="DejaVu Sans Light"/>
                <a:ea typeface="DejaVu Sans Light"/>
                <a:cs typeface="DejaVu Sans Light"/>
                <a:sym typeface="DejaVu Sans Light"/>
              </a:rPr>
              <a:t>6</a:t>
            </a:r>
          </a:p>
        </p:txBody>
      </p:sp>
      <p:sp>
        <p:nvSpPr>
          <p:cNvPr name="TextBox 9" id="9"/>
          <p:cNvSpPr txBox="true"/>
          <p:nvPr/>
        </p:nvSpPr>
        <p:spPr>
          <a:xfrm rot="0">
            <a:off x="639825" y="9759818"/>
            <a:ext cx="3958521" cy="180975"/>
          </a:xfrm>
          <a:prstGeom prst="rect">
            <a:avLst/>
          </a:prstGeom>
        </p:spPr>
        <p:txBody>
          <a:bodyPr anchor="t" rtlCol="false" tIns="0" lIns="0" bIns="0" rIns="0">
            <a:spAutoFit/>
          </a:bodyPr>
          <a:lstStyle/>
          <a:p>
            <a:pPr algn="l">
              <a:lnSpc>
                <a:spcPts val="1425"/>
              </a:lnSpc>
            </a:pPr>
            <a:r>
              <a:rPr lang="en-US" sz="1187" spc="-23">
                <a:solidFill>
                  <a:srgbClr val="333333"/>
                </a:solidFill>
                <a:latin typeface="DejaVu Sans Light"/>
                <a:ea typeface="DejaVu Sans Light"/>
                <a:cs typeface="DejaVu Sans Light"/>
                <a:sym typeface="DejaVu Sans Light"/>
              </a:rPr>
              <a:t>© Copyright Universidad Europea. All rights reserved.</a:t>
            </a:r>
          </a:p>
        </p:txBody>
      </p:sp>
      <p:sp>
        <p:nvSpPr>
          <p:cNvPr name="TextBox 10" id="10"/>
          <p:cNvSpPr txBox="true"/>
          <p:nvPr/>
        </p:nvSpPr>
        <p:spPr>
          <a:xfrm rot="0">
            <a:off x="1028700" y="2279130"/>
            <a:ext cx="16003229" cy="6686550"/>
          </a:xfrm>
          <a:prstGeom prst="rect">
            <a:avLst/>
          </a:prstGeom>
        </p:spPr>
        <p:txBody>
          <a:bodyPr anchor="t" rtlCol="false" tIns="0" lIns="0" bIns="0" rIns="0">
            <a:spAutoFit/>
          </a:bodyPr>
          <a:lstStyle/>
          <a:p>
            <a:pPr algn="l">
              <a:lnSpc>
                <a:spcPts val="4097"/>
              </a:lnSpc>
            </a:pPr>
            <a:r>
              <a:rPr lang="en-US" sz="3414" spc="-283" b="true">
                <a:solidFill>
                  <a:srgbClr val="000000"/>
                </a:solidFill>
                <a:latin typeface="DejaVu Sans Bold"/>
                <a:ea typeface="DejaVu Sans Bold"/>
                <a:cs typeface="DejaVu Sans Bold"/>
                <a:sym typeface="DejaVu Sans Bold"/>
              </a:rPr>
              <a:t>Model</a:t>
            </a:r>
          </a:p>
          <a:p>
            <a:pPr algn="l">
              <a:lnSpc>
                <a:spcPts val="4097"/>
              </a:lnSpc>
            </a:pPr>
            <a:r>
              <a:rPr lang="en-US" sz="3414" spc="-283">
                <a:solidFill>
                  <a:srgbClr val="000000"/>
                </a:solidFill>
                <a:latin typeface="DejaVu Sans Light"/>
                <a:ea typeface="DejaVu Sans Light"/>
                <a:cs typeface="DejaVu Sans Light"/>
                <a:sym typeface="DejaVu Sans Light"/>
              </a:rPr>
              <a:t>The model represents the application data and business logic. It should not have any </a:t>
            </a:r>
          </a:p>
          <a:p>
            <a:pPr algn="l">
              <a:lnSpc>
                <a:spcPts val="4097"/>
              </a:lnSpc>
            </a:pPr>
            <a:r>
              <a:rPr lang="en-US" sz="3414" spc="-283">
                <a:solidFill>
                  <a:srgbClr val="000000"/>
                </a:solidFill>
                <a:latin typeface="DejaVu Sans Light"/>
                <a:ea typeface="DejaVu Sans Light"/>
                <a:cs typeface="DejaVu Sans Light"/>
                <a:sym typeface="DejaVu Sans Light"/>
              </a:rPr>
              <a:t>direct dependencies on the view or controller, thus allowing the business logic to be </a:t>
            </a:r>
          </a:p>
          <a:p>
            <a:pPr algn="l">
              <a:lnSpc>
                <a:spcPts val="4097"/>
              </a:lnSpc>
            </a:pPr>
            <a:r>
              <a:rPr lang="en-US" sz="3414" spc="-283">
                <a:solidFill>
                  <a:srgbClr val="000000"/>
                </a:solidFill>
                <a:latin typeface="DejaVu Sans Light"/>
                <a:ea typeface="DejaVu Sans Light"/>
                <a:cs typeface="DejaVu Sans Light"/>
                <a:sym typeface="DejaVu Sans Light"/>
              </a:rPr>
              <a:t>kept separate from the user interface.</a:t>
            </a:r>
          </a:p>
          <a:p>
            <a:pPr algn="l">
              <a:lnSpc>
                <a:spcPts val="4097"/>
              </a:lnSpc>
            </a:pPr>
          </a:p>
          <a:p>
            <a:pPr algn="l">
              <a:lnSpc>
                <a:spcPts val="4097"/>
              </a:lnSpc>
            </a:pPr>
            <a:r>
              <a:rPr lang="en-US" sz="3414" spc="-283" b="true">
                <a:solidFill>
                  <a:srgbClr val="000000"/>
                </a:solidFill>
                <a:latin typeface="DejaVu Sans Bold"/>
                <a:ea typeface="DejaVu Sans Bold"/>
                <a:cs typeface="DejaVu Sans Bold"/>
                <a:sym typeface="DejaVu Sans Bold"/>
              </a:rPr>
              <a:t>View</a:t>
            </a:r>
          </a:p>
          <a:p>
            <a:pPr algn="l">
              <a:lnSpc>
                <a:spcPts val="4097"/>
              </a:lnSpc>
            </a:pPr>
            <a:r>
              <a:rPr lang="en-US" sz="3414" spc="-283">
                <a:solidFill>
                  <a:srgbClr val="000000"/>
                </a:solidFill>
                <a:latin typeface="DejaVu Sans Light"/>
                <a:ea typeface="DejaVu Sans Light"/>
                <a:cs typeface="DejaVu Sans Light"/>
                <a:sym typeface="DejaVu Sans Light"/>
              </a:rPr>
              <a:t>The view is responsible for displaying data to the user and providing user interface </a:t>
            </a:r>
          </a:p>
          <a:p>
            <a:pPr algn="l">
              <a:lnSpc>
                <a:spcPts val="4097"/>
              </a:lnSpc>
            </a:pPr>
            <a:r>
              <a:rPr lang="en-US" sz="3414" spc="-283">
                <a:solidFill>
                  <a:srgbClr val="000000"/>
                </a:solidFill>
                <a:latin typeface="DejaVu Sans Light"/>
                <a:ea typeface="DejaVu Sans Light"/>
                <a:cs typeface="DejaVu Sans Light"/>
                <a:sym typeface="DejaVu Sans Light"/>
              </a:rPr>
              <a:t>controls. In JavaFX, you can build the view using JavaFX components in code or in </a:t>
            </a:r>
          </a:p>
          <a:p>
            <a:pPr algn="l">
              <a:lnSpc>
                <a:spcPts val="4097"/>
              </a:lnSpc>
            </a:pPr>
            <a:r>
              <a:rPr lang="en-US" sz="3414" spc="-283">
                <a:solidFill>
                  <a:srgbClr val="000000"/>
                </a:solidFill>
                <a:latin typeface="DejaVu Sans Light"/>
                <a:ea typeface="DejaVu Sans Light"/>
                <a:cs typeface="DejaVu Sans Light"/>
                <a:sym typeface="DejaVu Sans Light"/>
              </a:rPr>
              <a:t>FXML files.</a:t>
            </a:r>
          </a:p>
          <a:p>
            <a:pPr algn="l">
              <a:lnSpc>
                <a:spcPts val="4097"/>
              </a:lnSpc>
            </a:pPr>
          </a:p>
          <a:p>
            <a:pPr algn="l">
              <a:lnSpc>
                <a:spcPts val="4097"/>
              </a:lnSpc>
            </a:pPr>
            <a:r>
              <a:rPr lang="en-US" sz="3414" spc="-283" b="true">
                <a:solidFill>
                  <a:srgbClr val="000000"/>
                </a:solidFill>
                <a:latin typeface="DejaVu Sans Bold"/>
                <a:ea typeface="DejaVu Sans Bold"/>
                <a:cs typeface="DejaVu Sans Bold"/>
                <a:sym typeface="DejaVu Sans Bold"/>
              </a:rPr>
              <a:t>Controller</a:t>
            </a:r>
          </a:p>
          <a:p>
            <a:pPr algn="l">
              <a:lnSpc>
                <a:spcPts val="4097"/>
              </a:lnSpc>
            </a:pPr>
            <a:r>
              <a:rPr lang="en-US" sz="3414" spc="-283">
                <a:solidFill>
                  <a:srgbClr val="000000"/>
                </a:solidFill>
                <a:latin typeface="DejaVu Sans Light"/>
                <a:ea typeface="DejaVu Sans Light"/>
                <a:cs typeface="DejaVu Sans Light"/>
                <a:sym typeface="DejaVu Sans Light"/>
              </a:rPr>
              <a:t>The controller handles the user interface logic and acts as an intermediary between the </a:t>
            </a:r>
          </a:p>
          <a:p>
            <a:pPr algn="l">
              <a:lnSpc>
                <a:spcPts val="4097"/>
              </a:lnSpc>
              <a:spcBef>
                <a:spcPct val="0"/>
              </a:spcBef>
            </a:pPr>
            <a:r>
              <a:rPr lang="en-US" sz="3414" spc="-283">
                <a:solidFill>
                  <a:srgbClr val="000000"/>
                </a:solidFill>
                <a:latin typeface="DejaVu Sans Light"/>
                <a:ea typeface="DejaVu Sans Light"/>
                <a:cs typeface="DejaVu Sans Light"/>
                <a:sym typeface="DejaVu Sans Light"/>
              </a:rPr>
              <a:t>model and the view. It responds to view events and updates the model as needed.</a:t>
            </a:r>
          </a:p>
        </p:txBody>
      </p:sp>
      <p:sp>
        <p:nvSpPr>
          <p:cNvPr name="Freeform 11" id="11"/>
          <p:cNvSpPr/>
          <p:nvPr/>
        </p:nvSpPr>
        <p:spPr>
          <a:xfrm flipH="false" flipV="false" rot="0">
            <a:off x="15713075" y="466669"/>
            <a:ext cx="2019299" cy="2019299"/>
          </a:xfrm>
          <a:custGeom>
            <a:avLst/>
            <a:gdLst/>
            <a:ahLst/>
            <a:cxnLst/>
            <a:rect r="r" b="b" t="t" l="l"/>
            <a:pathLst>
              <a:path h="2019299" w="2019299">
                <a:moveTo>
                  <a:pt x="0" y="0"/>
                </a:moveTo>
                <a:lnTo>
                  <a:pt x="2019299" y="0"/>
                </a:lnTo>
                <a:lnTo>
                  <a:pt x="2019299" y="2019299"/>
                </a:lnTo>
                <a:lnTo>
                  <a:pt x="0" y="2019299"/>
                </a:lnTo>
                <a:lnTo>
                  <a:pt x="0" y="0"/>
                </a:lnTo>
                <a:close/>
              </a:path>
            </a:pathLst>
          </a:custGeom>
          <a:blipFill>
            <a:blip r:embed="rId4"/>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4524" y="9464039"/>
            <a:ext cx="482600" cy="480219"/>
            <a:chOff x="0" y="0"/>
            <a:chExt cx="643467" cy="640292"/>
          </a:xfrm>
        </p:grpSpPr>
        <p:sp>
          <p:nvSpPr>
            <p:cNvPr name="Freeform 3" id="3"/>
            <p:cNvSpPr/>
            <p:nvPr/>
          </p:nvSpPr>
          <p:spPr>
            <a:xfrm flipH="false" flipV="false" rot="0">
              <a:off x="0" y="0"/>
              <a:ext cx="642620" cy="640080"/>
            </a:xfrm>
            <a:custGeom>
              <a:avLst/>
              <a:gdLst/>
              <a:ahLst/>
              <a:cxnLst/>
              <a:rect r="r" b="b" t="t" l="l"/>
              <a:pathLst>
                <a:path h="640080" w="642620">
                  <a:moveTo>
                    <a:pt x="642620" y="0"/>
                  </a:moveTo>
                  <a:lnTo>
                    <a:pt x="0" y="0"/>
                  </a:lnTo>
                  <a:lnTo>
                    <a:pt x="0" y="640080"/>
                  </a:lnTo>
                  <a:lnTo>
                    <a:pt x="642620" y="640080"/>
                  </a:lnTo>
                  <a:lnTo>
                    <a:pt x="642620" y="0"/>
                  </a:lnTo>
                  <a:close/>
                </a:path>
              </a:pathLst>
            </a:custGeom>
            <a:solidFill>
              <a:srgbClr val="FF3128"/>
            </a:solidFill>
          </p:spPr>
        </p:sp>
      </p:grpSp>
      <p:grpSp>
        <p:nvGrpSpPr>
          <p:cNvPr name="Group 4" id="4"/>
          <p:cNvGrpSpPr/>
          <p:nvPr/>
        </p:nvGrpSpPr>
        <p:grpSpPr>
          <a:xfrm rot="0">
            <a:off x="658588" y="419044"/>
            <a:ext cx="479425" cy="476250"/>
            <a:chOff x="0" y="0"/>
            <a:chExt cx="639233" cy="635000"/>
          </a:xfrm>
        </p:grpSpPr>
        <p:sp>
          <p:nvSpPr>
            <p:cNvPr name="Freeform 5" id="5"/>
            <p:cNvSpPr/>
            <p:nvPr/>
          </p:nvSpPr>
          <p:spPr>
            <a:xfrm flipH="false" flipV="false" rot="0">
              <a:off x="0" y="0"/>
              <a:ext cx="638556" cy="634619"/>
            </a:xfrm>
            <a:custGeom>
              <a:avLst/>
              <a:gdLst/>
              <a:ahLst/>
              <a:cxnLst/>
              <a:rect r="r" b="b" t="t" l="l"/>
              <a:pathLst>
                <a:path h="634619" w="638556">
                  <a:moveTo>
                    <a:pt x="638556" y="0"/>
                  </a:moveTo>
                  <a:lnTo>
                    <a:pt x="0" y="0"/>
                  </a:lnTo>
                  <a:lnTo>
                    <a:pt x="0" y="634619"/>
                  </a:lnTo>
                  <a:lnTo>
                    <a:pt x="638556" y="634619"/>
                  </a:lnTo>
                  <a:lnTo>
                    <a:pt x="638556" y="0"/>
                  </a:lnTo>
                  <a:close/>
                </a:path>
              </a:pathLst>
            </a:custGeom>
            <a:solidFill>
              <a:srgbClr val="FF3128"/>
            </a:solidFill>
          </p:spPr>
        </p:sp>
      </p:grpSp>
      <p:sp>
        <p:nvSpPr>
          <p:cNvPr name="Freeform 6" id="6"/>
          <p:cNvSpPr/>
          <p:nvPr/>
        </p:nvSpPr>
        <p:spPr>
          <a:xfrm flipH="false" flipV="false" rot="0">
            <a:off x="728924" y="571484"/>
            <a:ext cx="346869" cy="181769"/>
          </a:xfrm>
          <a:custGeom>
            <a:avLst/>
            <a:gdLst/>
            <a:ahLst/>
            <a:cxnLst/>
            <a:rect r="r" b="b" t="t" l="l"/>
            <a:pathLst>
              <a:path h="181769" w="346869">
                <a:moveTo>
                  <a:pt x="0" y="0"/>
                </a:moveTo>
                <a:lnTo>
                  <a:pt x="346868" y="0"/>
                </a:lnTo>
                <a:lnTo>
                  <a:pt x="346868" y="181768"/>
                </a:lnTo>
                <a:lnTo>
                  <a:pt x="0" y="1817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2535360" y="1399392"/>
            <a:ext cx="13427462" cy="7488216"/>
            <a:chOff x="0" y="0"/>
            <a:chExt cx="2080265" cy="1160121"/>
          </a:xfrm>
        </p:grpSpPr>
        <p:sp>
          <p:nvSpPr>
            <p:cNvPr name="Freeform 8" id="8"/>
            <p:cNvSpPr/>
            <p:nvPr/>
          </p:nvSpPr>
          <p:spPr>
            <a:xfrm flipH="false" flipV="false" rot="0">
              <a:off x="0" y="0"/>
              <a:ext cx="2080265" cy="1160121"/>
            </a:xfrm>
            <a:custGeom>
              <a:avLst/>
              <a:gdLst/>
              <a:ahLst/>
              <a:cxnLst/>
              <a:rect r="r" b="b" t="t" l="l"/>
              <a:pathLst>
                <a:path h="1160121" w="2080265">
                  <a:moveTo>
                    <a:pt x="0" y="0"/>
                  </a:moveTo>
                  <a:lnTo>
                    <a:pt x="2080265" y="0"/>
                  </a:lnTo>
                  <a:lnTo>
                    <a:pt x="2080265" y="1160121"/>
                  </a:lnTo>
                  <a:lnTo>
                    <a:pt x="0" y="1160121"/>
                  </a:lnTo>
                  <a:close/>
                </a:path>
              </a:pathLst>
            </a:custGeom>
            <a:blipFill>
              <a:blip r:embed="rId4"/>
              <a:stretch>
                <a:fillRect l="0" t="-2001" r="0" b="-2001"/>
              </a:stretch>
            </a:blipFill>
          </p:spPr>
        </p:sp>
      </p:grpSp>
      <p:sp>
        <p:nvSpPr>
          <p:cNvPr name="TextBox 9" id="9"/>
          <p:cNvSpPr txBox="true"/>
          <p:nvPr/>
        </p:nvSpPr>
        <p:spPr>
          <a:xfrm rot="0">
            <a:off x="9039541" y="9745027"/>
            <a:ext cx="209550" cy="247650"/>
          </a:xfrm>
          <a:prstGeom prst="rect">
            <a:avLst/>
          </a:prstGeom>
        </p:spPr>
        <p:txBody>
          <a:bodyPr anchor="t" rtlCol="false" tIns="0" lIns="0" bIns="0" rIns="0">
            <a:spAutoFit/>
          </a:bodyPr>
          <a:lstStyle/>
          <a:p>
            <a:pPr algn="l">
              <a:lnSpc>
                <a:spcPts val="1950"/>
              </a:lnSpc>
            </a:pPr>
            <a:r>
              <a:rPr lang="en-US" sz="1625" spc="-134">
                <a:solidFill>
                  <a:srgbClr val="1E1E1E"/>
                </a:solidFill>
                <a:latin typeface="DejaVu Sans Light"/>
                <a:ea typeface="DejaVu Sans Light"/>
                <a:cs typeface="DejaVu Sans Light"/>
                <a:sym typeface="DejaVu Sans Light"/>
              </a:rPr>
              <a:t>7</a:t>
            </a:r>
          </a:p>
        </p:txBody>
      </p:sp>
      <p:sp>
        <p:nvSpPr>
          <p:cNvPr name="TextBox 10" id="10"/>
          <p:cNvSpPr txBox="true"/>
          <p:nvPr/>
        </p:nvSpPr>
        <p:spPr>
          <a:xfrm rot="0">
            <a:off x="639825" y="9759818"/>
            <a:ext cx="3958521" cy="180975"/>
          </a:xfrm>
          <a:prstGeom prst="rect">
            <a:avLst/>
          </a:prstGeom>
        </p:spPr>
        <p:txBody>
          <a:bodyPr anchor="t" rtlCol="false" tIns="0" lIns="0" bIns="0" rIns="0">
            <a:spAutoFit/>
          </a:bodyPr>
          <a:lstStyle/>
          <a:p>
            <a:pPr algn="l">
              <a:lnSpc>
                <a:spcPts val="1425"/>
              </a:lnSpc>
            </a:pPr>
            <a:r>
              <a:rPr lang="en-US" sz="1187" spc="-23">
                <a:solidFill>
                  <a:srgbClr val="333333"/>
                </a:solidFill>
                <a:latin typeface="DejaVu Sans Light"/>
                <a:ea typeface="DejaVu Sans Light"/>
                <a:cs typeface="DejaVu Sans Light"/>
                <a:sym typeface="DejaVu Sans Light"/>
              </a:rPr>
              <a:t>© Copyright Universidad Europea. All rights reserved.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4525" y="9464039"/>
            <a:ext cx="482600" cy="480219"/>
            <a:chOff x="0" y="0"/>
            <a:chExt cx="643467" cy="640292"/>
          </a:xfrm>
        </p:grpSpPr>
        <p:sp>
          <p:nvSpPr>
            <p:cNvPr name="Freeform 3" id="3"/>
            <p:cNvSpPr/>
            <p:nvPr/>
          </p:nvSpPr>
          <p:spPr>
            <a:xfrm flipH="false" flipV="false" rot="0">
              <a:off x="0" y="0"/>
              <a:ext cx="642620" cy="640080"/>
            </a:xfrm>
            <a:custGeom>
              <a:avLst/>
              <a:gdLst/>
              <a:ahLst/>
              <a:cxnLst/>
              <a:rect r="r" b="b" t="t" l="l"/>
              <a:pathLst>
                <a:path h="640080" w="642620">
                  <a:moveTo>
                    <a:pt x="642620" y="0"/>
                  </a:moveTo>
                  <a:lnTo>
                    <a:pt x="0" y="0"/>
                  </a:lnTo>
                  <a:lnTo>
                    <a:pt x="0" y="640080"/>
                  </a:lnTo>
                  <a:lnTo>
                    <a:pt x="642620" y="640080"/>
                  </a:lnTo>
                  <a:lnTo>
                    <a:pt x="642620" y="0"/>
                  </a:lnTo>
                  <a:close/>
                </a:path>
              </a:pathLst>
            </a:custGeom>
            <a:solidFill>
              <a:srgbClr val="FF3128"/>
            </a:solidFill>
          </p:spPr>
        </p:sp>
      </p:grpSp>
      <p:sp>
        <p:nvSpPr>
          <p:cNvPr name="Freeform 4" id="4"/>
          <p:cNvSpPr/>
          <p:nvPr/>
        </p:nvSpPr>
        <p:spPr>
          <a:xfrm flipH="false" flipV="false" rot="0">
            <a:off x="658588" y="419044"/>
            <a:ext cx="479425" cy="476250"/>
          </a:xfrm>
          <a:custGeom>
            <a:avLst/>
            <a:gdLst/>
            <a:ahLst/>
            <a:cxnLst/>
            <a:rect r="r" b="b" t="t" l="l"/>
            <a:pathLst>
              <a:path h="476250" w="479425">
                <a:moveTo>
                  <a:pt x="0" y="0"/>
                </a:moveTo>
                <a:lnTo>
                  <a:pt x="479424" y="0"/>
                </a:lnTo>
                <a:lnTo>
                  <a:pt x="479424" y="476250"/>
                </a:lnTo>
                <a:lnTo>
                  <a:pt x="0" y="4762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780890" y="4216161"/>
            <a:ext cx="1594205" cy="1854678"/>
          </a:xfrm>
          <a:custGeom>
            <a:avLst/>
            <a:gdLst/>
            <a:ahLst/>
            <a:cxnLst/>
            <a:rect r="r" b="b" t="t" l="l"/>
            <a:pathLst>
              <a:path h="1854678" w="1594205">
                <a:moveTo>
                  <a:pt x="0" y="0"/>
                </a:moveTo>
                <a:lnTo>
                  <a:pt x="1594206" y="0"/>
                </a:lnTo>
                <a:lnTo>
                  <a:pt x="1594206" y="1854678"/>
                </a:lnTo>
                <a:lnTo>
                  <a:pt x="0" y="1854678"/>
                </a:lnTo>
                <a:lnTo>
                  <a:pt x="0" y="0"/>
                </a:lnTo>
                <a:close/>
              </a:path>
            </a:pathLst>
          </a:custGeom>
          <a:blipFill>
            <a:blip r:embed="rId4"/>
            <a:stretch>
              <a:fillRect l="-397142" t="-89335" r="-74743" b="-83618"/>
            </a:stretch>
          </a:blipFill>
        </p:spPr>
      </p:sp>
      <p:sp>
        <p:nvSpPr>
          <p:cNvPr name="Freeform 6" id="6"/>
          <p:cNvSpPr/>
          <p:nvPr/>
        </p:nvSpPr>
        <p:spPr>
          <a:xfrm flipH="false" flipV="false" rot="0">
            <a:off x="9675615" y="4648201"/>
            <a:ext cx="4105275" cy="990599"/>
          </a:xfrm>
          <a:custGeom>
            <a:avLst/>
            <a:gdLst/>
            <a:ahLst/>
            <a:cxnLst/>
            <a:rect r="r" b="b" t="t" l="l"/>
            <a:pathLst>
              <a:path h="990599" w="4105275">
                <a:moveTo>
                  <a:pt x="0" y="0"/>
                </a:moveTo>
                <a:lnTo>
                  <a:pt x="4105275" y="0"/>
                </a:lnTo>
                <a:lnTo>
                  <a:pt x="4105275" y="990598"/>
                </a:lnTo>
                <a:lnTo>
                  <a:pt x="0" y="990598"/>
                </a:lnTo>
                <a:lnTo>
                  <a:pt x="0" y="0"/>
                </a:lnTo>
                <a:close/>
              </a:path>
            </a:pathLst>
          </a:custGeom>
          <a:blipFill>
            <a:blip r:embed="rId5"/>
            <a:stretch>
              <a:fillRect l="-73" t="0" r="-73" b="0"/>
            </a:stretch>
          </a:blipFill>
        </p:spPr>
      </p:sp>
      <p:sp>
        <p:nvSpPr>
          <p:cNvPr name="Freeform 7" id="7"/>
          <p:cNvSpPr/>
          <p:nvPr/>
        </p:nvSpPr>
        <p:spPr>
          <a:xfrm flipH="false" flipV="false" rot="0">
            <a:off x="13239336" y="1987245"/>
            <a:ext cx="1984568" cy="1984568"/>
          </a:xfrm>
          <a:custGeom>
            <a:avLst/>
            <a:gdLst/>
            <a:ahLst/>
            <a:cxnLst/>
            <a:rect r="r" b="b" t="t" l="l"/>
            <a:pathLst>
              <a:path h="1984568" w="1984568">
                <a:moveTo>
                  <a:pt x="0" y="0"/>
                </a:moveTo>
                <a:lnTo>
                  <a:pt x="1984568" y="0"/>
                </a:lnTo>
                <a:lnTo>
                  <a:pt x="1984568" y="1984568"/>
                </a:lnTo>
                <a:lnTo>
                  <a:pt x="0" y="1984568"/>
                </a:lnTo>
                <a:lnTo>
                  <a:pt x="0" y="0"/>
                </a:lnTo>
                <a:close/>
              </a:path>
            </a:pathLst>
          </a:custGeom>
          <a:blipFill>
            <a:blip r:embed="rId6"/>
            <a:stretch>
              <a:fillRect l="0" t="0" r="0" b="0"/>
            </a:stretch>
          </a:blipFill>
        </p:spPr>
      </p:sp>
      <p:sp>
        <p:nvSpPr>
          <p:cNvPr name="Freeform 8" id="8"/>
          <p:cNvSpPr/>
          <p:nvPr/>
        </p:nvSpPr>
        <p:spPr>
          <a:xfrm flipH="false" flipV="false" rot="0">
            <a:off x="10677052" y="6038849"/>
            <a:ext cx="5124567" cy="2882569"/>
          </a:xfrm>
          <a:custGeom>
            <a:avLst/>
            <a:gdLst/>
            <a:ahLst/>
            <a:cxnLst/>
            <a:rect r="r" b="b" t="t" l="l"/>
            <a:pathLst>
              <a:path h="2882569" w="5124567">
                <a:moveTo>
                  <a:pt x="0" y="0"/>
                </a:moveTo>
                <a:lnTo>
                  <a:pt x="5124568" y="0"/>
                </a:lnTo>
                <a:lnTo>
                  <a:pt x="5124568" y="2882570"/>
                </a:lnTo>
                <a:lnTo>
                  <a:pt x="0" y="2882570"/>
                </a:lnTo>
                <a:lnTo>
                  <a:pt x="0" y="0"/>
                </a:lnTo>
                <a:close/>
              </a:path>
            </a:pathLst>
          </a:custGeom>
          <a:blipFill>
            <a:blip r:embed="rId7"/>
            <a:stretch>
              <a:fillRect l="0" t="0" r="0" b="0"/>
            </a:stretch>
          </a:blipFill>
        </p:spPr>
      </p:sp>
      <p:sp>
        <p:nvSpPr>
          <p:cNvPr name="Freeform 9" id="9"/>
          <p:cNvSpPr/>
          <p:nvPr/>
        </p:nvSpPr>
        <p:spPr>
          <a:xfrm flipH="false" flipV="false" rot="0">
            <a:off x="10454899" y="1706175"/>
            <a:ext cx="2546708" cy="2546708"/>
          </a:xfrm>
          <a:custGeom>
            <a:avLst/>
            <a:gdLst/>
            <a:ahLst/>
            <a:cxnLst/>
            <a:rect r="r" b="b" t="t" l="l"/>
            <a:pathLst>
              <a:path h="2546708" w="2546708">
                <a:moveTo>
                  <a:pt x="0" y="0"/>
                </a:moveTo>
                <a:lnTo>
                  <a:pt x="2546708" y="0"/>
                </a:lnTo>
                <a:lnTo>
                  <a:pt x="2546708" y="2546708"/>
                </a:lnTo>
                <a:lnTo>
                  <a:pt x="0" y="2546708"/>
                </a:lnTo>
                <a:lnTo>
                  <a:pt x="0" y="0"/>
                </a:lnTo>
                <a:close/>
              </a:path>
            </a:pathLst>
          </a:custGeom>
          <a:blipFill>
            <a:blip r:embed="rId8"/>
            <a:stretch>
              <a:fillRect l="0" t="0" r="0" b="0"/>
            </a:stretch>
          </a:blipFill>
        </p:spPr>
      </p:sp>
      <p:sp>
        <p:nvSpPr>
          <p:cNvPr name="TextBox 10" id="10"/>
          <p:cNvSpPr txBox="true"/>
          <p:nvPr/>
        </p:nvSpPr>
        <p:spPr>
          <a:xfrm rot="0">
            <a:off x="5032903" y="428569"/>
            <a:ext cx="8432377" cy="1724025"/>
          </a:xfrm>
          <a:prstGeom prst="rect">
            <a:avLst/>
          </a:prstGeom>
        </p:spPr>
        <p:txBody>
          <a:bodyPr anchor="t" rtlCol="false" tIns="0" lIns="0" bIns="0" rIns="0">
            <a:spAutoFit/>
          </a:bodyPr>
          <a:lstStyle/>
          <a:p>
            <a:pPr algn="l">
              <a:lnSpc>
                <a:spcPts val="8399"/>
              </a:lnSpc>
            </a:pPr>
            <a:r>
              <a:rPr lang="en-US" sz="6999" spc="-279" b="true">
                <a:solidFill>
                  <a:srgbClr val="1E1E1E"/>
                </a:solidFill>
                <a:latin typeface="Tahoma Bold"/>
                <a:ea typeface="Tahoma Bold"/>
                <a:cs typeface="Tahoma Bold"/>
                <a:sym typeface="Tahoma Bold"/>
              </a:rPr>
              <a:t>Material we will use</a:t>
            </a:r>
          </a:p>
          <a:p>
            <a:pPr algn="l">
              <a:lnSpc>
                <a:spcPts val="5399"/>
              </a:lnSpc>
            </a:pPr>
          </a:p>
        </p:txBody>
      </p:sp>
      <p:sp>
        <p:nvSpPr>
          <p:cNvPr name="TextBox 11" id="11"/>
          <p:cNvSpPr txBox="true"/>
          <p:nvPr/>
        </p:nvSpPr>
        <p:spPr>
          <a:xfrm rot="0">
            <a:off x="9039541" y="9745027"/>
            <a:ext cx="209550" cy="247650"/>
          </a:xfrm>
          <a:prstGeom prst="rect">
            <a:avLst/>
          </a:prstGeom>
        </p:spPr>
        <p:txBody>
          <a:bodyPr anchor="t" rtlCol="false" tIns="0" lIns="0" bIns="0" rIns="0">
            <a:spAutoFit/>
          </a:bodyPr>
          <a:lstStyle/>
          <a:p>
            <a:pPr algn="l">
              <a:lnSpc>
                <a:spcPts val="1950"/>
              </a:lnSpc>
            </a:pPr>
            <a:r>
              <a:rPr lang="en-US" sz="1625" spc="-134">
                <a:solidFill>
                  <a:srgbClr val="1E1E1E"/>
                </a:solidFill>
                <a:latin typeface="DejaVu Sans Light"/>
                <a:ea typeface="DejaVu Sans Light"/>
                <a:cs typeface="DejaVu Sans Light"/>
                <a:sym typeface="DejaVu Sans Light"/>
              </a:rPr>
              <a:t>8</a:t>
            </a:r>
          </a:p>
        </p:txBody>
      </p:sp>
      <p:sp>
        <p:nvSpPr>
          <p:cNvPr name="TextBox 12" id="12"/>
          <p:cNvSpPr txBox="true"/>
          <p:nvPr/>
        </p:nvSpPr>
        <p:spPr>
          <a:xfrm rot="0">
            <a:off x="639825" y="9759818"/>
            <a:ext cx="3958521" cy="180975"/>
          </a:xfrm>
          <a:prstGeom prst="rect">
            <a:avLst/>
          </a:prstGeom>
        </p:spPr>
        <p:txBody>
          <a:bodyPr anchor="t" rtlCol="false" tIns="0" lIns="0" bIns="0" rIns="0">
            <a:spAutoFit/>
          </a:bodyPr>
          <a:lstStyle/>
          <a:p>
            <a:pPr algn="l">
              <a:lnSpc>
                <a:spcPts val="1425"/>
              </a:lnSpc>
            </a:pPr>
            <a:r>
              <a:rPr lang="en-US" sz="1187" spc="-23">
                <a:solidFill>
                  <a:srgbClr val="333333"/>
                </a:solidFill>
                <a:latin typeface="DejaVu Sans Light"/>
                <a:ea typeface="DejaVu Sans Light"/>
                <a:cs typeface="DejaVu Sans Light"/>
                <a:sym typeface="DejaVu Sans Light"/>
              </a:rPr>
              <a:t>© Copyright Universidad Europea. All rights reserved.</a:t>
            </a:r>
          </a:p>
        </p:txBody>
      </p:sp>
      <p:sp>
        <p:nvSpPr>
          <p:cNvPr name="TextBox 13" id="13"/>
          <p:cNvSpPr txBox="true"/>
          <p:nvPr/>
        </p:nvSpPr>
        <p:spPr>
          <a:xfrm rot="0">
            <a:off x="1505804" y="2193319"/>
            <a:ext cx="7743287" cy="6129067"/>
          </a:xfrm>
          <a:prstGeom prst="rect">
            <a:avLst/>
          </a:prstGeom>
        </p:spPr>
        <p:txBody>
          <a:bodyPr anchor="t" rtlCol="false" tIns="0" lIns="0" bIns="0" rIns="0">
            <a:spAutoFit/>
          </a:bodyPr>
          <a:lstStyle/>
          <a:p>
            <a:pPr algn="l">
              <a:lnSpc>
                <a:spcPts val="8248"/>
              </a:lnSpc>
            </a:pPr>
            <a:r>
              <a:rPr lang="en-US" sz="3965" spc="-329">
                <a:solidFill>
                  <a:srgbClr val="000000"/>
                </a:solidFill>
                <a:latin typeface="DejaVu Sans Light"/>
                <a:ea typeface="DejaVu Sans Light"/>
                <a:cs typeface="DejaVu Sans Light"/>
                <a:sym typeface="DejaVu Sans Light"/>
              </a:rPr>
              <a:t>- IJDK 17.0.1</a:t>
            </a:r>
          </a:p>
          <a:p>
            <a:pPr algn="l">
              <a:lnSpc>
                <a:spcPts val="8248"/>
              </a:lnSpc>
            </a:pPr>
            <a:r>
              <a:rPr lang="en-US" sz="3965" spc="-329">
                <a:solidFill>
                  <a:srgbClr val="000000"/>
                </a:solidFill>
                <a:latin typeface="DejaVu Sans Light"/>
                <a:ea typeface="DejaVu Sans Light"/>
                <a:cs typeface="DejaVu Sans Light"/>
                <a:sym typeface="DejaVu Sans Light"/>
              </a:rPr>
              <a:t>- </a:t>
            </a:r>
            <a:r>
              <a:rPr lang="en-US" sz="3965" spc="-329">
                <a:solidFill>
                  <a:srgbClr val="000000"/>
                </a:solidFill>
                <a:latin typeface="DejaVu Sans Light"/>
                <a:ea typeface="DejaVu Sans Light"/>
                <a:cs typeface="DejaVu Sans Light"/>
                <a:sym typeface="DejaVu Sans Light"/>
              </a:rPr>
              <a:t>JavaFX SceneBuilder 22.0.0</a:t>
            </a:r>
          </a:p>
          <a:p>
            <a:pPr algn="l">
              <a:lnSpc>
                <a:spcPts val="8248"/>
              </a:lnSpc>
            </a:pPr>
            <a:r>
              <a:rPr lang="en-US" sz="3965" spc="-329">
                <a:solidFill>
                  <a:srgbClr val="000000"/>
                </a:solidFill>
                <a:latin typeface="DejaVu Sans Light"/>
                <a:ea typeface="DejaVu Sans Light"/>
                <a:cs typeface="DejaVu Sans Light"/>
                <a:sym typeface="DejaVu Sans Light"/>
              </a:rPr>
              <a:t>- </a:t>
            </a:r>
            <a:r>
              <a:rPr lang="en-US" sz="3965" spc="-329">
                <a:solidFill>
                  <a:srgbClr val="000000"/>
                </a:solidFill>
                <a:latin typeface="DejaVu Sans Light"/>
                <a:ea typeface="DejaVu Sans Light"/>
                <a:cs typeface="DejaVu Sans Light"/>
                <a:sym typeface="DejaVu Sans Light"/>
              </a:rPr>
              <a:t>IntelliJ IDEA 2023.3.8</a:t>
            </a:r>
          </a:p>
          <a:p>
            <a:pPr algn="l">
              <a:lnSpc>
                <a:spcPts val="8248"/>
              </a:lnSpc>
            </a:pPr>
            <a:r>
              <a:rPr lang="en-US" sz="3965" spc="-329">
                <a:solidFill>
                  <a:srgbClr val="000000"/>
                </a:solidFill>
                <a:latin typeface="DejaVu Sans Light"/>
                <a:ea typeface="DejaVu Sans Light"/>
                <a:cs typeface="DejaVu Sans Light"/>
                <a:sym typeface="DejaVu Sans Light"/>
              </a:rPr>
              <a:t>- </a:t>
            </a:r>
            <a:r>
              <a:rPr lang="en-US" sz="3965" spc="-329">
                <a:solidFill>
                  <a:srgbClr val="000000"/>
                </a:solidFill>
                <a:latin typeface="DejaVu Sans Light"/>
                <a:ea typeface="DejaVu Sans Light"/>
                <a:cs typeface="DejaVu Sans Light"/>
                <a:sym typeface="DejaVu Sans Light"/>
              </a:rPr>
              <a:t>JFoenix 9.0.0</a:t>
            </a:r>
          </a:p>
          <a:p>
            <a:pPr algn="l">
              <a:lnSpc>
                <a:spcPts val="8248"/>
              </a:lnSpc>
            </a:pPr>
            <a:r>
              <a:rPr lang="en-US" sz="3965" spc="-329">
                <a:solidFill>
                  <a:srgbClr val="000000"/>
                </a:solidFill>
                <a:latin typeface="DejaVu Sans Light"/>
                <a:ea typeface="DejaVu Sans Light"/>
                <a:cs typeface="DejaVu Sans Light"/>
                <a:sym typeface="DejaVu Sans Light"/>
              </a:rPr>
              <a:t>- </a:t>
            </a:r>
            <a:r>
              <a:rPr lang="en-US" sz="3965" spc="-329">
                <a:solidFill>
                  <a:srgbClr val="000000"/>
                </a:solidFill>
                <a:latin typeface="DejaVu Sans Light"/>
                <a:ea typeface="DejaVu Sans Light"/>
                <a:cs typeface="DejaVu Sans Light"/>
                <a:sym typeface="DejaVu Sans Light"/>
              </a:rPr>
              <a:t>Plugin JavaFx</a:t>
            </a:r>
          </a:p>
          <a:p>
            <a:pPr algn="l">
              <a:lnSpc>
                <a:spcPts val="8248"/>
              </a:lnSpc>
            </a:pPr>
            <a:r>
              <a:rPr lang="en-US" sz="3965" spc="-329">
                <a:solidFill>
                  <a:srgbClr val="000000"/>
                </a:solidFill>
                <a:latin typeface="DejaVu Sans Light"/>
                <a:ea typeface="DejaVu Sans Light"/>
                <a:cs typeface="DejaVu Sans Light"/>
                <a:sym typeface="DejaVu Sans Light"/>
              </a:rPr>
              <a:t>- </a:t>
            </a:r>
            <a:r>
              <a:rPr lang="en-US" sz="3965" spc="-329">
                <a:solidFill>
                  <a:srgbClr val="000000"/>
                </a:solidFill>
                <a:latin typeface="DejaVu Sans Light"/>
                <a:ea typeface="DejaVu Sans Light"/>
                <a:cs typeface="DejaVu Sans Light"/>
                <a:sym typeface="DejaVu Sans Light"/>
              </a:rPr>
              <a:t>Plugin JavaFx Runtime for plugins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DAGRWy8aRfM</dc:identifier>
  <dcterms:modified xsi:type="dcterms:W3CDTF">2011-08-01T06:04:30Z</dcterms:modified>
  <cp:revision>1</cp:revision>
  <dc:title>JavaFx.pptx</dc:title>
</cp:coreProperties>
</file>